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2"/>
  </p:notesMasterIdLst>
  <p:handoutMasterIdLst>
    <p:handoutMasterId r:id="rId333"/>
  </p:handoutMasterIdLst>
  <p:sldIdLst>
    <p:sldId id="1145" r:id="rId2"/>
    <p:sldId id="1085" r:id="rId3"/>
    <p:sldId id="1086" r:id="rId4"/>
    <p:sldId id="1172" r:id="rId5"/>
    <p:sldId id="1173" r:id="rId6"/>
    <p:sldId id="1175" r:id="rId7"/>
    <p:sldId id="1176" r:id="rId8"/>
    <p:sldId id="1178" r:id="rId9"/>
    <p:sldId id="1180" r:id="rId10"/>
    <p:sldId id="1183" r:id="rId11"/>
    <p:sldId id="1181" r:id="rId12"/>
    <p:sldId id="1182" r:id="rId13"/>
    <p:sldId id="1185" r:id="rId14"/>
    <p:sldId id="1186" r:id="rId15"/>
    <p:sldId id="1187" r:id="rId16"/>
    <p:sldId id="1188" r:id="rId17"/>
    <p:sldId id="1189" r:id="rId18"/>
    <p:sldId id="474" r:id="rId19"/>
    <p:sldId id="472" r:id="rId20"/>
    <p:sldId id="475" r:id="rId21"/>
    <p:sldId id="1135" r:id="rId22"/>
    <p:sldId id="1165" r:id="rId23"/>
    <p:sldId id="476" r:id="rId24"/>
    <p:sldId id="477" r:id="rId25"/>
    <p:sldId id="478" r:id="rId26"/>
    <p:sldId id="479" r:id="rId27"/>
    <p:sldId id="1166" r:id="rId28"/>
    <p:sldId id="481" r:id="rId29"/>
    <p:sldId id="480" r:id="rId30"/>
    <p:sldId id="483" r:id="rId31"/>
    <p:sldId id="484" r:id="rId32"/>
    <p:sldId id="485" r:id="rId33"/>
    <p:sldId id="486" r:id="rId34"/>
    <p:sldId id="1138" r:id="rId35"/>
    <p:sldId id="488" r:id="rId36"/>
    <p:sldId id="489" r:id="rId37"/>
    <p:sldId id="490" r:id="rId38"/>
    <p:sldId id="491" r:id="rId39"/>
    <p:sldId id="1140" r:id="rId40"/>
    <p:sldId id="1141" r:id="rId41"/>
    <p:sldId id="1142" r:id="rId42"/>
    <p:sldId id="1143" r:id="rId43"/>
    <p:sldId id="1144" r:id="rId44"/>
    <p:sldId id="494" r:id="rId45"/>
    <p:sldId id="495" r:id="rId46"/>
    <p:sldId id="497" r:id="rId47"/>
    <p:sldId id="498" r:id="rId48"/>
    <p:sldId id="838" r:id="rId49"/>
    <p:sldId id="843" r:id="rId50"/>
    <p:sldId id="1064" r:id="rId51"/>
    <p:sldId id="1194" r:id="rId52"/>
    <p:sldId id="935" r:id="rId53"/>
    <p:sldId id="1167" r:id="rId54"/>
    <p:sldId id="938" r:id="rId55"/>
    <p:sldId id="523" r:id="rId56"/>
    <p:sldId id="525" r:id="rId57"/>
    <p:sldId id="526" r:id="rId58"/>
    <p:sldId id="527" r:id="rId59"/>
    <p:sldId id="529" r:id="rId60"/>
    <p:sldId id="532" r:id="rId61"/>
    <p:sldId id="535" r:id="rId62"/>
    <p:sldId id="536" r:id="rId63"/>
    <p:sldId id="543" r:id="rId64"/>
    <p:sldId id="544" r:id="rId65"/>
    <p:sldId id="548" r:id="rId66"/>
    <p:sldId id="549" r:id="rId67"/>
    <p:sldId id="550" r:id="rId68"/>
    <p:sldId id="552" r:id="rId69"/>
    <p:sldId id="553" r:id="rId70"/>
    <p:sldId id="558" r:id="rId71"/>
    <p:sldId id="559" r:id="rId72"/>
    <p:sldId id="561" r:id="rId73"/>
    <p:sldId id="562" r:id="rId74"/>
    <p:sldId id="563" r:id="rId75"/>
    <p:sldId id="564" r:id="rId76"/>
    <p:sldId id="566" r:id="rId77"/>
    <p:sldId id="565" r:id="rId78"/>
    <p:sldId id="569" r:id="rId79"/>
    <p:sldId id="572" r:id="rId80"/>
    <p:sldId id="574" r:id="rId81"/>
    <p:sldId id="576" r:id="rId82"/>
    <p:sldId id="577" r:id="rId83"/>
    <p:sldId id="579" r:id="rId84"/>
    <p:sldId id="580" r:id="rId85"/>
    <p:sldId id="581" r:id="rId86"/>
    <p:sldId id="582" r:id="rId87"/>
    <p:sldId id="585" r:id="rId88"/>
    <p:sldId id="587" r:id="rId89"/>
    <p:sldId id="588" r:id="rId90"/>
    <p:sldId id="589" r:id="rId91"/>
    <p:sldId id="590" r:id="rId92"/>
    <p:sldId id="591" r:id="rId93"/>
    <p:sldId id="1193" r:id="rId94"/>
    <p:sldId id="595" r:id="rId95"/>
    <p:sldId id="596" r:id="rId96"/>
    <p:sldId id="597" r:id="rId97"/>
    <p:sldId id="598" r:id="rId98"/>
    <p:sldId id="599" r:id="rId99"/>
    <p:sldId id="1053" r:id="rId100"/>
    <p:sldId id="600" r:id="rId101"/>
    <p:sldId id="601" r:id="rId102"/>
    <p:sldId id="602" r:id="rId103"/>
    <p:sldId id="603" r:id="rId104"/>
    <p:sldId id="604" r:id="rId105"/>
    <p:sldId id="605" r:id="rId106"/>
    <p:sldId id="606" r:id="rId107"/>
    <p:sldId id="607" r:id="rId108"/>
    <p:sldId id="608" r:id="rId109"/>
    <p:sldId id="609" r:id="rId110"/>
    <p:sldId id="970" r:id="rId111"/>
    <p:sldId id="1068" r:id="rId112"/>
    <p:sldId id="613" r:id="rId113"/>
    <p:sldId id="614" r:id="rId114"/>
    <p:sldId id="615" r:id="rId115"/>
    <p:sldId id="616" r:id="rId116"/>
    <p:sldId id="1045" r:id="rId117"/>
    <p:sldId id="1046" r:id="rId118"/>
    <p:sldId id="1047" r:id="rId119"/>
    <p:sldId id="1048" r:id="rId120"/>
    <p:sldId id="968" r:id="rId121"/>
    <p:sldId id="1153" r:id="rId122"/>
    <p:sldId id="1019" r:id="rId123"/>
    <p:sldId id="1020" r:id="rId124"/>
    <p:sldId id="619" r:id="rId125"/>
    <p:sldId id="620" r:id="rId126"/>
    <p:sldId id="1022" r:id="rId127"/>
    <p:sldId id="1023" r:id="rId128"/>
    <p:sldId id="1021" r:id="rId129"/>
    <p:sldId id="1154" r:id="rId130"/>
    <p:sldId id="622" r:id="rId131"/>
    <p:sldId id="623" r:id="rId132"/>
    <p:sldId id="624" r:id="rId133"/>
    <p:sldId id="625" r:id="rId134"/>
    <p:sldId id="626" r:id="rId135"/>
    <p:sldId id="628" r:id="rId136"/>
    <p:sldId id="629" r:id="rId137"/>
    <p:sldId id="972" r:id="rId138"/>
    <p:sldId id="1071" r:id="rId139"/>
    <p:sldId id="635" r:id="rId140"/>
    <p:sldId id="636" r:id="rId141"/>
    <p:sldId id="858" r:id="rId142"/>
    <p:sldId id="857" r:id="rId143"/>
    <p:sldId id="639" r:id="rId144"/>
    <p:sldId id="640" r:id="rId145"/>
    <p:sldId id="641" r:id="rId146"/>
    <p:sldId id="642" r:id="rId147"/>
    <p:sldId id="643" r:id="rId148"/>
    <p:sldId id="644" r:id="rId149"/>
    <p:sldId id="895" r:id="rId150"/>
    <p:sldId id="974" r:id="rId151"/>
    <p:sldId id="1155" r:id="rId152"/>
    <p:sldId id="1024" r:id="rId153"/>
    <p:sldId id="1025" r:id="rId154"/>
    <p:sldId id="1026" r:id="rId155"/>
    <p:sldId id="1027" r:id="rId156"/>
    <p:sldId id="1028" r:id="rId157"/>
    <p:sldId id="1029" r:id="rId158"/>
    <p:sldId id="1030" r:id="rId159"/>
    <p:sldId id="1031" r:id="rId160"/>
    <p:sldId id="1032" r:id="rId161"/>
    <p:sldId id="1033" r:id="rId162"/>
    <p:sldId id="1034" r:id="rId163"/>
    <p:sldId id="1035" r:id="rId164"/>
    <p:sldId id="1036" r:id="rId165"/>
    <p:sldId id="1037" r:id="rId166"/>
    <p:sldId id="1038" r:id="rId167"/>
    <p:sldId id="1039" r:id="rId168"/>
    <p:sldId id="1040" r:id="rId169"/>
    <p:sldId id="1073" r:id="rId170"/>
    <p:sldId id="649" r:id="rId171"/>
    <p:sldId id="650" r:id="rId172"/>
    <p:sldId id="657" r:id="rId173"/>
    <p:sldId id="658" r:id="rId174"/>
    <p:sldId id="661" r:id="rId175"/>
    <p:sldId id="663" r:id="rId176"/>
    <p:sldId id="976" r:id="rId177"/>
    <p:sldId id="1156" r:id="rId178"/>
    <p:sldId id="668" r:id="rId179"/>
    <p:sldId id="669" r:id="rId180"/>
    <p:sldId id="670" r:id="rId181"/>
    <p:sldId id="671" r:id="rId182"/>
    <p:sldId id="672" r:id="rId183"/>
    <p:sldId id="673" r:id="rId184"/>
    <p:sldId id="674" r:id="rId185"/>
    <p:sldId id="675" r:id="rId186"/>
    <p:sldId id="676" r:id="rId187"/>
    <p:sldId id="677" r:id="rId188"/>
    <p:sldId id="678" r:id="rId189"/>
    <p:sldId id="679" r:id="rId190"/>
    <p:sldId id="681" r:id="rId191"/>
    <p:sldId id="855" r:id="rId192"/>
    <p:sldId id="682" r:id="rId193"/>
    <p:sldId id="683" r:id="rId194"/>
    <p:sldId id="684" r:id="rId195"/>
    <p:sldId id="685" r:id="rId196"/>
    <p:sldId id="686" r:id="rId197"/>
    <p:sldId id="687" r:id="rId198"/>
    <p:sldId id="688" r:id="rId199"/>
    <p:sldId id="689" r:id="rId200"/>
    <p:sldId id="690" r:id="rId201"/>
    <p:sldId id="691" r:id="rId202"/>
    <p:sldId id="692" r:id="rId203"/>
    <p:sldId id="863" r:id="rId204"/>
    <p:sldId id="859" r:id="rId205"/>
    <p:sldId id="861" r:id="rId206"/>
    <p:sldId id="864" r:id="rId207"/>
    <p:sldId id="1157" r:id="rId208"/>
    <p:sldId id="695" r:id="rId209"/>
    <p:sldId id="696" r:id="rId210"/>
    <p:sldId id="697" r:id="rId211"/>
    <p:sldId id="698" r:id="rId212"/>
    <p:sldId id="699" r:id="rId213"/>
    <p:sldId id="700" r:id="rId214"/>
    <p:sldId id="978" r:id="rId215"/>
    <p:sldId id="1158" r:id="rId216"/>
    <p:sldId id="701" r:id="rId217"/>
    <p:sldId id="702" r:id="rId218"/>
    <p:sldId id="703" r:id="rId219"/>
    <p:sldId id="705" r:id="rId220"/>
    <p:sldId id="706" r:id="rId221"/>
    <p:sldId id="707" r:id="rId222"/>
    <p:sldId id="980" r:id="rId223"/>
    <p:sldId id="1159" r:id="rId224"/>
    <p:sldId id="729" r:id="rId225"/>
    <p:sldId id="730" r:id="rId226"/>
    <p:sldId id="865" r:id="rId227"/>
    <p:sldId id="1057" r:id="rId228"/>
    <p:sldId id="731" r:id="rId229"/>
    <p:sldId id="732" r:id="rId230"/>
    <p:sldId id="733" r:id="rId231"/>
    <p:sldId id="734" r:id="rId232"/>
    <p:sldId id="735" r:id="rId233"/>
    <p:sldId id="736" r:id="rId234"/>
    <p:sldId id="737" r:id="rId235"/>
    <p:sldId id="738" r:id="rId236"/>
    <p:sldId id="739" r:id="rId237"/>
    <p:sldId id="740" r:id="rId238"/>
    <p:sldId id="741" r:id="rId239"/>
    <p:sldId id="742" r:id="rId240"/>
    <p:sldId id="743" r:id="rId241"/>
    <p:sldId id="744" r:id="rId242"/>
    <p:sldId id="747" r:id="rId243"/>
    <p:sldId id="749" r:id="rId244"/>
    <p:sldId id="750" r:id="rId245"/>
    <p:sldId id="751" r:id="rId246"/>
    <p:sldId id="752" r:id="rId247"/>
    <p:sldId id="754" r:id="rId248"/>
    <p:sldId id="755" r:id="rId249"/>
    <p:sldId id="756" r:id="rId250"/>
    <p:sldId id="1160" r:id="rId251"/>
    <p:sldId id="758" r:id="rId252"/>
    <p:sldId id="759" r:id="rId253"/>
    <p:sldId id="760" r:id="rId254"/>
    <p:sldId id="761" r:id="rId255"/>
    <p:sldId id="763" r:id="rId256"/>
    <p:sldId id="764" r:id="rId257"/>
    <p:sldId id="765" r:id="rId258"/>
    <p:sldId id="766" r:id="rId259"/>
    <p:sldId id="767" r:id="rId260"/>
    <p:sldId id="769" r:id="rId261"/>
    <p:sldId id="770" r:id="rId262"/>
    <p:sldId id="984" r:id="rId263"/>
    <p:sldId id="1161" r:id="rId264"/>
    <p:sldId id="776" r:id="rId265"/>
    <p:sldId id="778" r:id="rId266"/>
    <p:sldId id="779" r:id="rId267"/>
    <p:sldId id="780" r:id="rId268"/>
    <p:sldId id="783" r:id="rId269"/>
    <p:sldId id="786" r:id="rId270"/>
    <p:sldId id="787" r:id="rId271"/>
    <p:sldId id="788" r:id="rId272"/>
    <p:sldId id="791" r:id="rId273"/>
    <p:sldId id="792" r:id="rId274"/>
    <p:sldId id="793" r:id="rId275"/>
    <p:sldId id="794" r:id="rId276"/>
    <p:sldId id="798" r:id="rId277"/>
    <p:sldId id="799" r:id="rId278"/>
    <p:sldId id="800" r:id="rId279"/>
    <p:sldId id="801" r:id="rId280"/>
    <p:sldId id="802" r:id="rId281"/>
    <p:sldId id="803" r:id="rId282"/>
    <p:sldId id="806" r:id="rId283"/>
    <p:sldId id="808" r:id="rId284"/>
    <p:sldId id="810" r:id="rId285"/>
    <p:sldId id="811" r:id="rId286"/>
    <p:sldId id="813" r:id="rId287"/>
    <p:sldId id="814" r:id="rId288"/>
    <p:sldId id="815" r:id="rId289"/>
    <p:sldId id="986" r:id="rId290"/>
    <p:sldId id="1162" r:id="rId291"/>
    <p:sldId id="1049" r:id="rId292"/>
    <p:sldId id="1050" r:id="rId293"/>
    <p:sldId id="1051" r:id="rId294"/>
    <p:sldId id="1052" r:id="rId295"/>
    <p:sldId id="1081" r:id="rId296"/>
    <p:sldId id="1192" r:id="rId297"/>
    <p:sldId id="816" r:id="rId298"/>
    <p:sldId id="988" r:id="rId299"/>
    <p:sldId id="1163" r:id="rId300"/>
    <p:sldId id="995" r:id="rId301"/>
    <p:sldId id="996" r:id="rId302"/>
    <p:sldId id="997" r:id="rId303"/>
    <p:sldId id="998" r:id="rId304"/>
    <p:sldId id="944" r:id="rId305"/>
    <p:sldId id="945" r:id="rId306"/>
    <p:sldId id="946" r:id="rId307"/>
    <p:sldId id="947" r:id="rId308"/>
    <p:sldId id="948" r:id="rId309"/>
    <p:sldId id="1164" r:id="rId310"/>
    <p:sldId id="1091" r:id="rId311"/>
    <p:sldId id="1092" r:id="rId312"/>
    <p:sldId id="1093" r:id="rId313"/>
    <p:sldId id="1094" r:id="rId314"/>
    <p:sldId id="1095" r:id="rId315"/>
    <p:sldId id="1096" r:id="rId316"/>
    <p:sldId id="1097" r:id="rId317"/>
    <p:sldId id="1098" r:id="rId318"/>
    <p:sldId id="1099" r:id="rId319"/>
    <p:sldId id="1100" r:id="rId320"/>
    <p:sldId id="1101" r:id="rId321"/>
    <p:sldId id="1102" r:id="rId322"/>
    <p:sldId id="1103" r:id="rId323"/>
    <p:sldId id="1104" r:id="rId324"/>
    <p:sldId id="1105" r:id="rId325"/>
    <p:sldId id="1129" r:id="rId326"/>
    <p:sldId id="1130" r:id="rId327"/>
    <p:sldId id="1131" r:id="rId328"/>
    <p:sldId id="1132" r:id="rId329"/>
    <p:sldId id="1133" r:id="rId330"/>
    <p:sldId id="1191" r:id="rId331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0000FF"/>
    <a:srgbClr val="000099"/>
    <a:srgbClr val="0000CC"/>
    <a:srgbClr val="003300"/>
    <a:srgbClr val="006600"/>
    <a:srgbClr val="006666"/>
    <a:srgbClr val="0099FF"/>
    <a:srgbClr val="66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 autoAdjust="0"/>
    <p:restoredTop sz="94624" autoAdjust="0"/>
  </p:normalViewPr>
  <p:slideViewPr>
    <p:cSldViewPr>
      <p:cViewPr varScale="1">
        <p:scale>
          <a:sx n="144" d="100"/>
          <a:sy n="144" d="100"/>
        </p:scale>
        <p:origin x="252" y="102"/>
      </p:cViewPr>
      <p:guideLst>
        <p:guide orient="horz" pos="2160"/>
        <p:guide pos="2832"/>
        <p:guide orient="horz" pos="1620"/>
      </p:guideLst>
    </p:cSldViewPr>
  </p:slideViewPr>
  <p:outlineViewPr>
    <p:cViewPr>
      <p:scale>
        <a:sx n="33" d="100"/>
        <a:sy n="33" d="100"/>
      </p:scale>
      <p:origin x="0" y="454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874"/>
    </p:cViewPr>
  </p:sorterViewPr>
  <p:notesViewPr>
    <p:cSldViewPr>
      <p:cViewPr varScale="1">
        <p:scale>
          <a:sx n="42" d="100"/>
          <a:sy n="42" d="100"/>
        </p:scale>
        <p:origin x="34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theme" Target="theme/theme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tableStyles" Target="tableStyle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slide" Target="slides/slide322.xml"/><Relationship Id="rId328" Type="http://schemas.openxmlformats.org/officeDocument/2006/relationships/slide" Target="slides/slide32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notesMaster" Target="notesMasters/notesMaster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handoutMaster" Target="handoutMasters/handoutMaster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68803"/>
          </a:xfrm>
          <a:prstGeom prst="rect">
            <a:avLst/>
          </a:prstGeom>
        </p:spPr>
        <p:txBody>
          <a:bodyPr vert="horz" lIns="89123" tIns="44561" rIns="89123" bIns="445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68803"/>
          </a:xfrm>
          <a:prstGeom prst="rect">
            <a:avLst/>
          </a:prstGeom>
        </p:spPr>
        <p:txBody>
          <a:bodyPr vert="horz" lIns="89123" tIns="44561" rIns="89123" bIns="44561" rtlCol="0"/>
          <a:lstStyle>
            <a:lvl1pPr algn="r">
              <a:defRPr sz="1200"/>
            </a:lvl1pPr>
          </a:lstStyle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122"/>
            <a:ext cx="3078048" cy="468803"/>
          </a:xfrm>
          <a:prstGeom prst="rect">
            <a:avLst/>
          </a:prstGeom>
        </p:spPr>
        <p:txBody>
          <a:bodyPr vert="horz" lIns="89123" tIns="44561" rIns="89123" bIns="445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918122"/>
            <a:ext cx="3078048" cy="468803"/>
          </a:xfrm>
          <a:prstGeom prst="rect">
            <a:avLst/>
          </a:prstGeom>
        </p:spPr>
        <p:txBody>
          <a:bodyPr vert="horz" lIns="89123" tIns="44561" rIns="89123" bIns="44561" rtlCol="0" anchor="b"/>
          <a:lstStyle>
            <a:lvl1pPr algn="r">
              <a:defRPr sz="1200"/>
            </a:lvl1pPr>
          </a:lstStyle>
          <a:p>
            <a:fld id="{3BD49584-1385-4C99-8B06-4F78245AF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11" tIns="47106" rIns="94211" bIns="4710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11" tIns="47106" rIns="94211" bIns="47106" rtlCol="0"/>
          <a:lstStyle>
            <a:lvl1pPr algn="r">
              <a:defRPr sz="1300"/>
            </a:lvl1pPr>
          </a:lstStyle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1" tIns="47106" rIns="94211" bIns="471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11" tIns="47106" rIns="94211" bIns="471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11" tIns="47106" rIns="94211" bIns="4710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11" tIns="47106" rIns="94211" bIns="47106" rtlCol="0" anchor="b"/>
          <a:lstStyle>
            <a:lvl1pPr algn="r">
              <a:defRPr sz="1300"/>
            </a:lvl1pPr>
          </a:lstStyle>
          <a:p>
            <a:fld id="{8CC9DC1A-5F6A-40AE-8875-2127008E36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481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5BAC570E-39F5-4128-B0E2-718FB361D699}" type="slidenum">
              <a:rPr lang="en-US" sz="1200"/>
              <a:pPr>
                <a:defRPr/>
              </a:pPr>
              <a:t>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103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3846F4-44E0-48C0-BB63-9F57B6E68293}" type="slidenum">
              <a:rPr lang="en-US" altLang="en-US" smtClean="0"/>
              <a:pPr/>
              <a:t>122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3846F4-44E0-48C0-BB63-9F57B6E68293}" type="slidenum">
              <a:rPr lang="en-US" altLang="en-US" smtClean="0"/>
              <a:pPr/>
              <a:t>123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3846F4-44E0-48C0-BB63-9F57B6E68293}" type="slidenum">
              <a:rPr lang="en-US" altLang="en-US" smtClean="0"/>
              <a:pPr/>
              <a:t>124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89B008-A250-4150-A0F0-802C8FFC4223}" type="slidenum">
              <a:rPr lang="en-US" altLang="en-US" smtClean="0"/>
              <a:pPr/>
              <a:t>125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89B008-A250-4150-A0F0-802C8FFC4223}" type="slidenum">
              <a:rPr lang="en-US" altLang="en-US" smtClean="0"/>
              <a:pPr/>
              <a:t>126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3846F4-44E0-48C0-BB63-9F57B6E68293}" type="slidenum">
              <a:rPr lang="en-US" altLang="en-US" smtClean="0"/>
              <a:pPr/>
              <a:t>127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36D753-F347-4AED-8850-8453CB442ACD}" type="slidenum">
              <a:rPr lang="en-US" altLang="en-US" smtClean="0"/>
              <a:pPr/>
              <a:t>130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C1655A-80EE-40E3-8359-FEF6A1BDB296}" type="slidenum">
              <a:rPr lang="en-US" altLang="en-US" smtClean="0"/>
              <a:pPr/>
              <a:t>131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20FAF7-A3D1-4784-87FF-CECABEDBA667}" type="slidenum">
              <a:rPr lang="en-US" altLang="en-US" smtClean="0"/>
              <a:pPr/>
              <a:t>132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797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C898EC-EA69-4942-BFAC-07601E0F1974}" type="slidenum">
              <a:rPr lang="en-US" altLang="en-US" smtClean="0"/>
              <a:pPr/>
              <a:t>133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C0FDE39-76B1-43DA-B789-8CDBF677FCED}" type="slidenum">
              <a:rPr lang="en-US" altLang="en-US" smtClean="0"/>
              <a:pPr/>
              <a:t>134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EE673C-E079-44E4-9EE8-FFBBA6A65685}" type="slidenum">
              <a:rPr lang="en-US" altLang="en-US" smtClean="0"/>
              <a:pPr/>
              <a:t>135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4F8A94-993A-4914-A2D5-7CB8400D1569}" type="slidenum">
              <a:rPr lang="en-US" altLang="en-US" smtClean="0"/>
              <a:pPr/>
              <a:t>136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CA57FA-AA24-402B-B16B-2F57B2466CE8}" type="slidenum">
              <a:rPr lang="en-US" altLang="en-US" smtClean="0"/>
              <a:pPr/>
              <a:t>139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CA57FA-AA24-402B-B16B-2F57B2466CE8}" type="slidenum">
              <a:rPr lang="en-US" altLang="en-US" smtClean="0"/>
              <a:pPr/>
              <a:t>140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1BED5C-2576-4DE8-BC1E-60D505DFC325}" type="slidenum">
              <a:rPr lang="en-US" altLang="en-US" smtClean="0"/>
              <a:pPr/>
              <a:t>141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BC8E65-3569-4A9E-BD76-43E1DBE790B0}" type="slidenum">
              <a:rPr lang="en-US" altLang="en-US" smtClean="0"/>
              <a:pPr/>
              <a:t>142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3BC483-AAD7-4FA3-B316-781DAE4FF025}" type="slidenum">
              <a:rPr lang="en-US" altLang="en-US" smtClean="0"/>
              <a:pPr/>
              <a:t>143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8A5DF6-CA79-451E-82E2-200D15FBB658}" type="slidenum">
              <a:rPr lang="en-US" altLang="en-US" smtClean="0"/>
              <a:pPr/>
              <a:t>144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860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4BD031-56F7-4D12-9949-5DE481CF0A6F}" type="slidenum">
              <a:rPr lang="en-US" altLang="en-US" smtClean="0"/>
              <a:pPr/>
              <a:t>145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FEE1CF-8D9A-4F0D-A0ED-89E78EB606B3}" type="slidenum">
              <a:rPr lang="en-US" altLang="en-US" smtClean="0"/>
              <a:pPr/>
              <a:t>146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37BDB6-E0FA-4DD4-A0E9-A13099D29A16}" type="slidenum">
              <a:rPr lang="en-US" altLang="en-US" smtClean="0"/>
              <a:pPr/>
              <a:t>147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360794-8667-4E59-8582-38EE466B96FF}" type="slidenum">
              <a:rPr lang="en-US" altLang="en-US" smtClean="0"/>
              <a:pPr/>
              <a:t>148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1BED5C-2576-4DE8-BC1E-60D505DFC325}" type="slidenum">
              <a:rPr lang="en-US" altLang="en-US" smtClean="0"/>
              <a:pPr/>
              <a:t>149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6337" cy="3519488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1pPr>
            <a:lvl2pPr marL="757474" indent="-291336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2pPr>
            <a:lvl3pPr marL="1165345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3pPr>
            <a:lvl4pPr marL="1631483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4pPr>
            <a:lvl5pPr marL="2097621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5pPr>
            <a:lvl6pPr marL="2563759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6pPr>
            <a:lvl7pPr marL="3029897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7pPr>
            <a:lvl8pPr marL="3496034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8pPr>
            <a:lvl9pPr marL="3962173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589CF09C-F1EF-41FF-B9C4-9FC82553C071}" type="slidenum">
              <a:rPr lang="en-US" altLang="en-US" sz="1200">
                <a:solidFill>
                  <a:schemeClr val="tx1"/>
                </a:solidFill>
                <a:latin typeface="Times" pitchFamily="18" charset="0"/>
              </a:rPr>
              <a:pPr/>
              <a:t>152</a:t>
            </a:fld>
            <a:endParaRPr lang="en-US" altLang="en-US" sz="12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9254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741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6442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43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860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550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2893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0744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5919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177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5197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9730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5385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6337" cy="3519488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1pPr>
            <a:lvl2pPr marL="757474" indent="-291336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2pPr>
            <a:lvl3pPr marL="1165345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3pPr>
            <a:lvl4pPr marL="1631483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4pPr>
            <a:lvl5pPr marL="2097621" indent="-233069" eaLnBrk="0" hangingPunct="0"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5pPr>
            <a:lvl6pPr marL="2563759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6pPr>
            <a:lvl7pPr marL="3029897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7pPr>
            <a:lvl8pPr marL="3496034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8pPr>
            <a:lvl9pPr marL="3962173" indent="-233069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accent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A3958B14-73FF-4C30-BB0D-041990882037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165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70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3644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2649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D738BA-B108-487C-811D-4A0D5AFA330D}" type="slidenum">
              <a:rPr lang="en-US" altLang="en-US" smtClean="0"/>
              <a:pPr/>
              <a:t>170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144B02-0CA5-44F8-AE45-B76A9B897A6E}" type="slidenum">
              <a:rPr lang="en-US" altLang="en-US" smtClean="0"/>
              <a:pPr/>
              <a:t>171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DED9E7-E0E9-461C-A3A2-25A4B16EE443}" type="slidenum">
              <a:rPr lang="en-US" altLang="en-US" smtClean="0"/>
              <a:pPr/>
              <a:t>172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A496C8-F9B5-48B5-B7F4-AD428E4C5414}" type="slidenum">
              <a:rPr lang="en-US" altLang="en-US" smtClean="0"/>
              <a:pPr/>
              <a:t>173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1AFF89-9EF7-430A-BE06-FF21E4E9820E}" type="slidenum">
              <a:rPr lang="en-US" altLang="en-US" smtClean="0"/>
              <a:pPr/>
              <a:t>174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59ACD8-1169-4588-9973-874FF0964619}" type="slidenum">
              <a:rPr lang="en-US" altLang="en-US" smtClean="0"/>
              <a:pPr/>
              <a:t>175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720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300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8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8330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671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502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139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259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5496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1167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4188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6016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05373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45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976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537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521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0876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2325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3498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7588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825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3008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515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01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5795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417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3548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2851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604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4103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5581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9602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2987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481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96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6647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2667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9740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9699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011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4768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9874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6571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1029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83997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320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79329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8399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6570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18333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9253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7992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1984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6552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0560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3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4A2F6A07-AA83-435F-8BF6-8C1CFA4C67FE}" type="slidenum">
              <a:rPr lang="en-US" sz="1200"/>
              <a:pPr>
                <a:defRPr/>
              </a:pPr>
              <a:t>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3200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8134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8743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9136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82250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3953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9335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15158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3581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88938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14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38358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06235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92620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72894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57046" indent="-290439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64930" indent="-231716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29949" indent="-231716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96556" indent="-231716"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53641" indent="-2317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10724" indent="-2317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67809" indent="-2317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24893" indent="-23171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4B6897-6E47-B54F-8856-9844F831F731}" type="slidenum">
              <a:rPr lang="en-US"/>
              <a:pPr/>
              <a:t>249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03327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7718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407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5907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94669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7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7293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309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4455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62368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79017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7704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6337" cy="351948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126" indent="-29047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5053" indent="-23174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122" indent="-23174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778" indent="-23174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3911" indent="-2317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1043" indent="-2317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68176" indent="-2317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25308" indent="-2317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fld id="{106AE427-6BF3-49F5-8BA5-DADA560CAB55}" type="slidenum">
              <a:rPr lang="en-US" altLang="en-US" smtClean="0">
                <a:latin typeface="Times" pitchFamily="18" charset="0"/>
              </a:rPr>
              <a:pPr eaLnBrk="0" hangingPunct="0"/>
              <a:t>264</a:t>
            </a:fld>
            <a:endParaRPr lang="en-US" altLang="en-US" smtClean="0">
              <a:latin typeface="Times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35433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2522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49192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500411-C6CC-4B19-854F-624999C73299}" type="slidenum">
              <a:rPr lang="en-US" altLang="en-US"/>
              <a:pPr/>
              <a:t>268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960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03385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42645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2352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482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8664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26428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17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0469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35499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9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655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068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58178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40653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177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719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086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33848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4946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44482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8497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4821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8664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26428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17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310989BB-8232-46F2-A0B5-409E0249E10A}" type="slidenum">
              <a:rPr lang="en-US" sz="1200"/>
              <a:pPr>
                <a:defRPr/>
              </a:pPr>
              <a:t>296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258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625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6509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97709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78838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1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8497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5695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768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72048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9582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8952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93D257F3-74CB-402F-ADB6-124C62FB4475}" type="slidenum">
              <a:rPr lang="en-US" sz="1200"/>
              <a:pPr>
                <a:defRPr/>
              </a:pPr>
              <a:t>310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390FBCEB-94CE-43AF-BE21-121FC85CFA7C}" type="slidenum">
              <a:rPr lang="en-US" sz="1200"/>
              <a:pPr>
                <a:defRPr/>
              </a:pPr>
              <a:t>314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482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8664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26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8497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329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17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EBD07B6C-6AB8-43E7-86F4-DC737DEA72FF}" type="slidenum">
              <a:rPr lang="en-US" sz="1200"/>
              <a:pPr>
                <a:defRPr/>
              </a:pPr>
              <a:t>330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0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8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6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06" indent="-29134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393" indent="-23307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551" indent="-23307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708" indent="-23307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3866" indent="-2330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023" indent="-2330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180" indent="-2330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338" indent="-2330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877FD61F-D5DB-49AD-A93D-3DDED471F503}" type="slidenum">
              <a:rPr lang="en-US" sz="1200"/>
              <a:pPr>
                <a:defRPr/>
              </a:pPr>
              <a:t>5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0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72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68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37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108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2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92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0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82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F5D7EC4-D9DE-4035-8847-22FF7E870DB7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5013" y="1173163"/>
            <a:ext cx="5632450" cy="3168650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426" indent="-291317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270" indent="-233054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378" indent="-233054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486" indent="-233054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3594" indent="-2330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29702" indent="-2330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5809" indent="-2330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1919" indent="-2330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8E653F01-7F81-4917-B751-76C0CFE0CF3C}" type="slidenum">
              <a:rPr lang="en-US" sz="1200"/>
              <a:pPr>
                <a:defRPr/>
              </a:pPr>
              <a:t>15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748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24A216-563F-468A-AF5B-3C70ECE918AB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6C8E86-4B33-4723-8F1C-9F8F8E82D840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11B747-D931-4A4F-92EB-3D0171C346C7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677B7C-3ADD-4B96-B900-A68D1C8FC971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3594B-6CE7-4DE9-9695-EB7CB731F203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532046-ED19-4425-AD30-B7E21888AA08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2E6E46-2E00-4BD7-AB24-01B4D2E9E8D0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43AAC3-C981-4FB2-B8C0-414FF2AF610B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" charset="0"/>
              <a:ea typeface="ＭＳ Ｐゴシック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729A32-2149-40F5-BB8B-DBA3E034F337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215005-C4EA-4498-B55E-BB07E2801E0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379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75E91D-EEB2-433C-AFA9-63A031667123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C95D52-BD56-403D-8003-12F2C516F91C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AFA6D7-D350-4031-B5FE-C5900EF2044D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F059FC-1E0A-4C95-A9A5-BF38BDC02664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2348BD-CD0C-403A-883B-040FC970FD21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285616-6B9F-4F6E-880E-E8A8AD3F6E89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D99AD9-550B-4712-B1D8-CBED300B92D7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ACAA00-638C-40A6-83D1-85B4B91CA030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905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4DDD8E-7FC4-4D71-8231-667EE02E5005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63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85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46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21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5E944A-FD0A-4C82-BBC8-8B90E97598CA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0FBC54-FB5D-4819-87A4-24AE3548DAFA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042D27-7EA2-4B75-B6D4-C377DDCFC516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E05950-7EC9-454B-86ED-428138A00C9E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039436-277B-4713-9D31-FBA5DE680357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91481F-A502-404D-9215-E8DDC3F5046C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BB6078-B64B-46C5-986C-1F4EF9924045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727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0BC91C-4CE3-4656-9849-991CF1BEBC36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500411-C6CC-4B19-854F-624999C73299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E38303-652B-4B42-91A3-74EFBC67E79F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2D585F-D6FE-493C-97E6-92DBA2F7ACF6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223139-17B1-48D1-9E07-4AED7341A406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4E9309-E812-4A84-890A-9A1757E50EFF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051A45-034A-43A5-BBB1-21116F90645E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335944-3FA6-4F2D-9F2F-9B16CE0CF990}" type="slidenum">
              <a:rPr lang="en-US" altLang="en-US" smtClean="0"/>
              <a:pPr/>
              <a:t>94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CAE3A8-D1B2-4207-A6B4-3583F47F1960}" type="slidenum">
              <a:rPr lang="en-US" altLang="en-US" smtClean="0"/>
              <a:pPr/>
              <a:t>95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8E4B33-B0A0-4D43-B994-848504C792BA}" type="slidenum">
              <a:rPr lang="en-US" altLang="en-US" smtClean="0"/>
              <a:pPr/>
              <a:t>96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pitchFamily="18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7586" indent="-291379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5517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31724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97931" indent="-233103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6413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30344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96551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62758" indent="-23310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8A132899-54CF-45B8-9DC6-6272C01504AB}" type="slidenum">
              <a:rPr lang="en-US" sz="1200"/>
              <a:pPr>
                <a:defRPr/>
              </a:pPr>
              <a:t>21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E3D5BD-9175-4AB2-85FF-66177573204C}" type="slidenum">
              <a:rPr lang="en-US" altLang="en-US" smtClean="0"/>
              <a:pPr/>
              <a:t>97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57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68C8917-27DD-42A0-9A7E-A51B3AFD1DEC}" type="slidenum">
              <a:rPr lang="en-US" altLang="en-US" smtClean="0"/>
              <a:pPr/>
              <a:t>100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A2C439-C1D6-4F9F-96A4-D7BCFEE03356}" type="slidenum">
              <a:rPr lang="en-US" altLang="en-US" smtClean="0"/>
              <a:pPr/>
              <a:t>101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EB940B-1B7C-4DB7-BEB3-C989262E1767}" type="slidenum">
              <a:rPr lang="en-US" altLang="en-US" smtClean="0"/>
              <a:pPr/>
              <a:t>102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1A6A989-A5B5-45B2-ACA1-DC10ABC19F90}" type="slidenum">
              <a:rPr lang="en-US" altLang="en-US" smtClean="0"/>
              <a:pPr/>
              <a:t>103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200066-BB8E-4F4F-8D0C-3EBC55B1E6DC}" type="slidenum">
              <a:rPr lang="en-US" altLang="en-US" smtClean="0"/>
              <a:pPr/>
              <a:t>104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06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E74D32-4726-44CA-9B22-A7C6DF9A6628}" type="slidenum">
              <a:rPr lang="en-US" altLang="en-US" smtClean="0"/>
              <a:pPr/>
              <a:t>106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061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CC38F6-95C4-48C6-9E45-DEE56D5C22ED}" type="slidenum">
              <a:rPr lang="en-US" altLang="en-US" smtClean="0"/>
              <a:pPr/>
              <a:t>107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C86274-7605-4766-8867-C79E3D448FA8}" type="slidenum">
              <a:rPr lang="en-US" altLang="en-US" smtClean="0"/>
              <a:pPr/>
              <a:t>108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2D4786-98E5-466E-BAC9-81CF4B2D2443}" type="slidenum">
              <a:rPr lang="en-US" altLang="en-US" smtClean="0"/>
              <a:pPr/>
              <a:t>109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EFFBA-A391-4C5A-A54A-002832622B24}" type="slidenum">
              <a:rPr lang="en-US" altLang="en-US" smtClean="0"/>
              <a:pPr/>
              <a:t>112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6EC54E-EAF3-4478-BC07-543E534A69CF}" type="slidenum">
              <a:rPr lang="en-US" altLang="en-US" smtClean="0"/>
              <a:pPr/>
              <a:t>113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9A3F46-FD41-42EE-B8FA-10C056FC7DBB}" type="slidenum">
              <a:rPr lang="en-US" altLang="en-US" smtClean="0"/>
              <a:pPr/>
              <a:t>114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981C03-E759-4146-AACA-644B367D956C}" type="slidenum">
              <a:rPr lang="en-US" altLang="en-US" smtClean="0"/>
              <a:pPr/>
              <a:t>115</a:t>
            </a:fld>
            <a:endParaRPr lang="en-US" alt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482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86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Awakening Excellence.2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C9DC1A-5F6A-40AE-8875-2127008E36B9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5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450182-646A-402A-B8BE-3AC2723DD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4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304800" y="4572000"/>
            <a:ext cx="1604962" cy="444104"/>
            <a:chOff x="1872" y="336"/>
            <a:chExt cx="1872" cy="720"/>
          </a:xfrm>
        </p:grpSpPr>
        <p:sp>
          <p:nvSpPr>
            <p:cNvPr id="13" name="Oval 4"/>
            <p:cNvSpPr>
              <a:spLocks noChangeArrowheads="1"/>
            </p:cNvSpPr>
            <p:nvPr/>
          </p:nvSpPr>
          <p:spPr bwMode="auto">
            <a:xfrm>
              <a:off x="1872" y="336"/>
              <a:ext cx="713" cy="7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921" y="592"/>
              <a:ext cx="1823" cy="42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b="1" kern="1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Times New Roman"/>
                  <a:cs typeface="Times New Roman"/>
                </a:rPr>
                <a:t>Awakening Excellence</a:t>
              </a:r>
              <a:endParaRPr lang="en-US" sz="4000" b="1" kern="1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6200" b="1" kern="1200">
          <a:solidFill>
            <a:srgbClr val="000099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0099"/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0099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99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0099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0099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4.jpe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2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12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Excellence.1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2209800" y="438150"/>
            <a:ext cx="4724400" cy="9715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Context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9"/>
          <p:cNvSpPr>
            <a:spLocks noChangeArrowheads="1" noChangeShapeType="1"/>
          </p:cNvSpPr>
          <p:nvPr/>
        </p:nvSpPr>
        <p:spPr bwMode="auto">
          <a:xfrm>
            <a:off x="1454791" y="1962150"/>
            <a:ext cx="6629400" cy="266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Pre-determines</a:t>
            </a:r>
          </a:p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The Probable</a:t>
            </a:r>
          </a:p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Outcome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935918" y="8110"/>
            <a:ext cx="7327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 </a:t>
            </a:r>
          </a:p>
        </p:txBody>
      </p:sp>
      <p:pic>
        <p:nvPicPr>
          <p:cNvPr id="21508" name="Picture 4" descr="http://the-gist.org/wp-content/uploads/2014/01/4404332941_394130f93d.jpg"/>
          <p:cNvPicPr>
            <a:picLocks noChangeAspect="1" noChangeArrowheads="1"/>
          </p:cNvPicPr>
          <p:nvPr/>
        </p:nvPicPr>
        <p:blipFill>
          <a:blip r:embed="rId3" cstate="print"/>
          <a:srcRect t="50006"/>
          <a:stretch>
            <a:fillRect/>
          </a:stretch>
        </p:blipFill>
        <p:spPr bwMode="auto">
          <a:xfrm>
            <a:off x="291107" y="2887661"/>
            <a:ext cx="4294543" cy="149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the-gist.org/wp-content/uploads/2014/01/4404332941_394130f93d.jpg"/>
          <p:cNvPicPr>
            <a:picLocks noChangeAspect="1" noChangeArrowheads="1"/>
          </p:cNvPicPr>
          <p:nvPr/>
        </p:nvPicPr>
        <p:blipFill>
          <a:blip r:embed="rId3" cstate="print"/>
          <a:srcRect b="50045"/>
          <a:stretch>
            <a:fillRect/>
          </a:stretch>
        </p:blipFill>
        <p:spPr bwMode="auto">
          <a:xfrm>
            <a:off x="4599868" y="2899192"/>
            <a:ext cx="4248492" cy="147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4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F:\Current\All Source Upcoming Gigs\AE and WV\Awakening Excellence\AE New Logo\wave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756" y="2876550"/>
            <a:ext cx="5307080" cy="298523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473075" y="119717"/>
            <a:ext cx="8161337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are</a:t>
            </a:r>
            <a:endParaRPr lang="en-US" sz="6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en-US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Energy</a:t>
            </a: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</a:p>
        </p:txBody>
      </p:sp>
      <p:sp>
        <p:nvSpPr>
          <p:cNvPr id="22532" name="AutoShape 4" descr="http://eofdreams.com/data_images/dreams/wave/wave-01.jpg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AutoShape 6" descr="http://eofdreams.com/data_images/dreams/wave/wave-01.jpg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AutoShape 8" descr="http://eofdreams.com/data_images/dreams/wave/wave-01.jpg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417514" y="0"/>
            <a:ext cx="81613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are</a:t>
            </a:r>
            <a:endParaRPr lang="en-US" sz="6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en-US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Messengers</a:t>
            </a:r>
          </a:p>
        </p:txBody>
      </p:sp>
      <p:pic>
        <p:nvPicPr>
          <p:cNvPr id="23556" name="Picture 4" descr="http://furiousfred.files.wordpress.com/2011/10/handwavi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028" y="2486222"/>
            <a:ext cx="2337419" cy="254778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783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82589" y="400943"/>
            <a:ext cx="816133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 are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Messengers</a:t>
            </a:r>
          </a:p>
          <a:p>
            <a:pPr algn="ctr">
              <a:defRPr/>
            </a:pPr>
            <a:endParaRPr lang="en-US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6600" b="1" dirty="0" smtClean="0">
                <a:solidFill>
                  <a:srgbClr val="0000CC"/>
                </a:solidFill>
                <a:latin typeface="Candara" pitchFamily="34" charset="0"/>
              </a:rPr>
              <a:t>Love </a:t>
            </a:r>
            <a:r>
              <a:rPr lang="en-US" sz="6600" b="1" dirty="0">
                <a:solidFill>
                  <a:srgbClr val="0000CC"/>
                </a:solidFill>
                <a:latin typeface="Candara" pitchFamily="34" charset="0"/>
              </a:rPr>
              <a:t>and Ease = </a:t>
            </a:r>
            <a:r>
              <a:rPr lang="en-US" sz="6600" b="1" dirty="0">
                <a:solidFill>
                  <a:srgbClr val="A80000"/>
                </a:solidFill>
                <a:latin typeface="Candara" pitchFamily="34" charset="0"/>
              </a:rPr>
              <a:t>You’re On Track </a:t>
            </a:r>
          </a:p>
        </p:txBody>
      </p:sp>
    </p:spTree>
    <p:extLst>
      <p:ext uri="{BB962C8B-B14F-4D97-AF65-F5344CB8AC3E}">
        <p14:creationId xmlns:p14="http://schemas.microsoft.com/office/powerpoint/2010/main" val="35604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401649" y="276344"/>
            <a:ext cx="8161338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 are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Messengers</a:t>
            </a:r>
          </a:p>
          <a:p>
            <a:pPr algn="ctr">
              <a:defRPr/>
            </a:pPr>
            <a:endParaRPr lang="en-US" sz="18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Love and Ease </a:t>
            </a:r>
            <a:r>
              <a:rPr lang="en-US" sz="3600" b="1" dirty="0" smtClean="0">
                <a:solidFill>
                  <a:srgbClr val="0000CC"/>
                </a:solidFill>
                <a:latin typeface="Candara" pitchFamily="34" charset="0"/>
              </a:rPr>
              <a:t>= </a:t>
            </a:r>
            <a:r>
              <a:rPr lang="en-US" sz="3600" b="1" dirty="0" smtClean="0">
                <a:solidFill>
                  <a:srgbClr val="A80000"/>
                </a:solidFill>
                <a:latin typeface="Candara" pitchFamily="34" charset="0"/>
              </a:rPr>
              <a:t>You’re </a:t>
            </a:r>
            <a:r>
              <a:rPr lang="en-US" sz="3600" b="1" dirty="0">
                <a:solidFill>
                  <a:srgbClr val="A80000"/>
                </a:solidFill>
                <a:latin typeface="Candara" pitchFamily="34" charset="0"/>
              </a:rPr>
              <a:t>On Track</a:t>
            </a:r>
          </a:p>
          <a:p>
            <a:pPr algn="ctr">
              <a:defRPr/>
            </a:pPr>
            <a:endParaRPr lang="en-US" sz="2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5400" b="1" i="1" dirty="0" err="1">
                <a:solidFill>
                  <a:srgbClr val="0000CC"/>
                </a:solidFill>
                <a:latin typeface="Candara" pitchFamily="34" charset="0"/>
              </a:rPr>
              <a:t>Dissonating</a:t>
            </a:r>
            <a:r>
              <a:rPr lang="en-US" sz="5400" b="1" i="1" dirty="0">
                <a:solidFill>
                  <a:srgbClr val="0000CC"/>
                </a:solidFill>
                <a:latin typeface="Candara" pitchFamily="34" charset="0"/>
              </a:rPr>
              <a:t> Feelings </a:t>
            </a:r>
            <a:r>
              <a:rPr lang="en-US" sz="5400" b="1" dirty="0">
                <a:solidFill>
                  <a:srgbClr val="0000CC"/>
                </a:solidFill>
                <a:latin typeface="Candara" pitchFamily="34" charset="0"/>
              </a:rPr>
              <a:t>= </a:t>
            </a:r>
            <a:r>
              <a:rPr lang="en-US" sz="5400" b="1" dirty="0">
                <a:solidFill>
                  <a:srgbClr val="A80000"/>
                </a:solidFill>
                <a:latin typeface="Candara" pitchFamily="34" charset="0"/>
              </a:rPr>
              <a:t>Need for Change </a:t>
            </a:r>
          </a:p>
        </p:txBody>
      </p:sp>
    </p:spTree>
    <p:extLst>
      <p:ext uri="{BB962C8B-B14F-4D97-AF65-F5344CB8AC3E}">
        <p14:creationId xmlns:p14="http://schemas.microsoft.com/office/powerpoint/2010/main" val="22962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698953" y="4400550"/>
            <a:ext cx="5865813" cy="7429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“Change Can Be Easy”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676400" y="1109663"/>
            <a:ext cx="0" cy="2293144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 type="stealth"/>
            <a:tailEnd type="oval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1625601" y="3402806"/>
            <a:ext cx="5872163" cy="0"/>
          </a:xfrm>
          <a:prstGeom prst="line">
            <a:avLst/>
          </a:prstGeom>
          <a:noFill/>
          <a:ln w="57150" cmpd="sng">
            <a:solidFill>
              <a:srgbClr val="000080"/>
            </a:solidFill>
            <a:round/>
            <a:headEnd type="oval"/>
            <a:tailEnd type="stealth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1752600" y="816769"/>
            <a:ext cx="4914900" cy="2586038"/>
          </a:xfrm>
          <a:custGeom>
            <a:avLst/>
            <a:gdLst>
              <a:gd name="T0" fmla="*/ 0 w 2544"/>
              <a:gd name="T1" fmla="*/ 2688 h 2688"/>
              <a:gd name="T2" fmla="*/ 2112 w 2544"/>
              <a:gd name="T3" fmla="*/ 1680 h 2688"/>
              <a:gd name="T4" fmla="*/ 2544 w 2544"/>
              <a:gd name="T5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4" h="2688">
                <a:moveTo>
                  <a:pt x="0" y="2688"/>
                </a:moveTo>
                <a:cubicBezTo>
                  <a:pt x="844" y="2408"/>
                  <a:pt x="1688" y="2128"/>
                  <a:pt x="2112" y="1680"/>
                </a:cubicBezTo>
                <a:cubicBezTo>
                  <a:pt x="2536" y="1232"/>
                  <a:pt x="2472" y="272"/>
                  <a:pt x="2544" y="0"/>
                </a:cubicBezTo>
              </a:path>
            </a:pathLst>
          </a:custGeom>
          <a:noFill/>
          <a:ln w="57150" cmpd="sng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" name="WordArt 7"/>
          <p:cNvSpPr>
            <a:spLocks noChangeArrowheads="1" noChangeShapeType="1"/>
          </p:cNvSpPr>
          <p:nvPr/>
        </p:nvSpPr>
        <p:spPr bwMode="auto">
          <a:xfrm>
            <a:off x="6858000" y="386700"/>
            <a:ext cx="115932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Crisis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6629400" y="1472550"/>
            <a:ext cx="95744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Pain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5334000" y="2444100"/>
            <a:ext cx="1946812" cy="6277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9900"/>
                </a:solidFill>
                <a:latin typeface="Candara" panose="020E0502030303020204" pitchFamily="34" charset="0"/>
              </a:rPr>
              <a:t>Discomfort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633" name="WordArt 10"/>
          <p:cNvSpPr>
            <a:spLocks noChangeArrowheads="1" noChangeShapeType="1"/>
          </p:cNvSpPr>
          <p:nvPr/>
        </p:nvSpPr>
        <p:spPr bwMode="auto">
          <a:xfrm>
            <a:off x="1524000" y="3587354"/>
            <a:ext cx="1531938" cy="3536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Candara"/>
              </a:rPr>
              <a:t> Point Easy 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24000" y="3325417"/>
            <a:ext cx="255588" cy="191690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118100" y="2595563"/>
            <a:ext cx="255588" cy="191691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6248400" y="1816894"/>
            <a:ext cx="255588" cy="190500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6526214" y="801292"/>
            <a:ext cx="255587" cy="191690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638" name="WordArt 7"/>
          <p:cNvSpPr>
            <a:spLocks noChangeArrowheads="1" noChangeShapeType="1"/>
          </p:cNvSpPr>
          <p:nvPr/>
        </p:nvSpPr>
        <p:spPr bwMode="auto">
          <a:xfrm rot="-5400000">
            <a:off x="561975" y="2027635"/>
            <a:ext cx="131445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latin typeface="Candara"/>
              </a:rPr>
              <a:t>Energy and $</a:t>
            </a:r>
          </a:p>
        </p:txBody>
      </p:sp>
      <p:sp>
        <p:nvSpPr>
          <p:cNvPr id="26639" name="WordArt 7"/>
          <p:cNvSpPr>
            <a:spLocks noChangeArrowheads="1" noChangeShapeType="1"/>
          </p:cNvSpPr>
          <p:nvPr/>
        </p:nvSpPr>
        <p:spPr bwMode="auto">
          <a:xfrm>
            <a:off x="4800600" y="3649266"/>
            <a:ext cx="1219200" cy="228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latin typeface="Candara"/>
              </a:rPr>
              <a:t>Time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382588" y="86496"/>
            <a:ext cx="8161337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Real Feelings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Addictive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Thought Generated Feelings</a:t>
            </a:r>
            <a:endParaRPr lang="en-US" sz="7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82588" y="539891"/>
            <a:ext cx="816133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Real Feelings = </a:t>
            </a:r>
            <a:r>
              <a:rPr lang="en-US" sz="48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Breakthrough</a:t>
            </a:r>
          </a:p>
          <a:p>
            <a:pPr algn="ctr">
              <a:defRPr/>
            </a:pPr>
            <a:endParaRPr lang="en-US" sz="28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000066"/>
                </a:solidFill>
                <a:latin typeface="Candara" pitchFamily="34" charset="0"/>
              </a:rPr>
              <a:t>Addictive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000066"/>
                </a:solidFill>
                <a:latin typeface="Candara" pitchFamily="34" charset="0"/>
              </a:rPr>
              <a:t>Thought Generated Feelings = </a:t>
            </a:r>
            <a:r>
              <a:rPr lang="en-US" sz="4800" b="1" i="1" dirty="0">
                <a:solidFill>
                  <a:srgbClr val="FF0000"/>
                </a:solidFill>
                <a:latin typeface="Candara" pitchFamily="34" charset="0"/>
              </a:rPr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2094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450829" y="0"/>
            <a:ext cx="81613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Looping</a:t>
            </a:r>
            <a:r>
              <a:rPr 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</a:t>
            </a:r>
          </a:p>
          <a:p>
            <a:pPr algn="ctr">
              <a:defRPr/>
            </a:pPr>
            <a:endParaRPr lang="en-US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000066"/>
                </a:solidFill>
                <a:latin typeface="Candara" pitchFamily="34" charset="0"/>
              </a:rPr>
              <a:t>What would I really be feeling?</a:t>
            </a:r>
          </a:p>
        </p:txBody>
      </p:sp>
      <p:pic>
        <p:nvPicPr>
          <p:cNvPr id="109570" name="Picture 2" descr="http://www.autismafter16.com/sites/default/files/imagecache/article_large/article-images/Going%20in%20Circles%20pai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137" y="2506870"/>
            <a:ext cx="5591175" cy="273605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2506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368300" y="302657"/>
            <a:ext cx="8161338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Feelings and Emotions </a:t>
            </a:r>
            <a:endParaRPr lang="en-US" sz="32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are Messengers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0000CC"/>
                </a:solidFill>
                <a:latin typeface="Candara" pitchFamily="34" charset="0"/>
              </a:rPr>
              <a:t>Dissonating</a:t>
            </a: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 Feelings = </a:t>
            </a:r>
            <a:r>
              <a:rPr lang="en-US" sz="3600" b="1" dirty="0" smtClean="0">
                <a:solidFill>
                  <a:srgbClr val="A80000"/>
                </a:solidFill>
                <a:latin typeface="Candara" pitchFamily="34" charset="0"/>
              </a:rPr>
              <a:t>Need </a:t>
            </a:r>
            <a:r>
              <a:rPr lang="en-US" sz="3600" b="1" dirty="0">
                <a:solidFill>
                  <a:srgbClr val="A80000"/>
                </a:solidFill>
                <a:latin typeface="Candara" pitchFamily="34" charset="0"/>
              </a:rPr>
              <a:t>for Change 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000099"/>
                </a:solidFill>
                <a:latin typeface="Candara" pitchFamily="34" charset="0"/>
              </a:rPr>
              <a:t>Fear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000099"/>
                </a:solidFill>
                <a:latin typeface="Candara" pitchFamily="34" charset="0"/>
              </a:rPr>
              <a:t>Anger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000099"/>
                </a:solidFill>
                <a:latin typeface="Candara" pitchFamily="34" charset="0"/>
              </a:rPr>
              <a:t>Sadness</a:t>
            </a:r>
          </a:p>
        </p:txBody>
      </p:sp>
    </p:spTree>
    <p:extLst>
      <p:ext uri="{BB962C8B-B14F-4D97-AF65-F5344CB8AC3E}">
        <p14:creationId xmlns:p14="http://schemas.microsoft.com/office/powerpoint/2010/main" val="33344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/>
          <p:cNvSpPr>
            <a:spLocks noChangeArrowheads="1"/>
          </p:cNvSpPr>
          <p:nvPr/>
        </p:nvSpPr>
        <p:spPr bwMode="auto">
          <a:xfrm rot="316738">
            <a:off x="1804375" y="3079288"/>
            <a:ext cx="5791200" cy="1143000"/>
          </a:xfrm>
          <a:prstGeom prst="curvedUpArrow">
            <a:avLst>
              <a:gd name="adj1" fmla="val 76000"/>
              <a:gd name="adj2" fmla="val 152000"/>
              <a:gd name="adj3" fmla="val 36148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2" name="WordArt 3"/>
          <p:cNvSpPr>
            <a:spLocks noChangeArrowheads="1" noChangeShapeType="1"/>
          </p:cNvSpPr>
          <p:nvPr/>
        </p:nvSpPr>
        <p:spPr bwMode="auto">
          <a:xfrm>
            <a:off x="2819400" y="3829050"/>
            <a:ext cx="39624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It's Your Choice</a:t>
            </a:r>
          </a:p>
        </p:txBody>
      </p:sp>
      <p:sp>
        <p:nvSpPr>
          <p:cNvPr id="15363" name="AutoShape 4"/>
          <p:cNvSpPr>
            <a:spLocks noChangeArrowheads="1"/>
          </p:cNvSpPr>
          <p:nvPr/>
        </p:nvSpPr>
        <p:spPr bwMode="auto">
          <a:xfrm>
            <a:off x="457200" y="1771650"/>
            <a:ext cx="4114800" cy="14859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4" name="WordArt 5"/>
          <p:cNvSpPr>
            <a:spLocks noChangeArrowheads="1" noChangeShapeType="1"/>
          </p:cNvSpPr>
          <p:nvPr/>
        </p:nvSpPr>
        <p:spPr bwMode="auto">
          <a:xfrm>
            <a:off x="1981200" y="1885950"/>
            <a:ext cx="1143000" cy="228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Denial</a:t>
            </a:r>
          </a:p>
        </p:txBody>
      </p:sp>
      <p:sp>
        <p:nvSpPr>
          <p:cNvPr id="15365" name="WordArt 6"/>
          <p:cNvSpPr>
            <a:spLocks noChangeArrowheads="1" noChangeShapeType="1"/>
          </p:cNvSpPr>
          <p:nvPr/>
        </p:nvSpPr>
        <p:spPr bwMode="auto">
          <a:xfrm>
            <a:off x="1828800" y="2171700"/>
            <a:ext cx="1447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Addiction</a:t>
            </a:r>
          </a:p>
        </p:txBody>
      </p:sp>
      <p:sp>
        <p:nvSpPr>
          <p:cNvPr id="15366" name="WordArt 7"/>
          <p:cNvSpPr>
            <a:spLocks noChangeArrowheads="1" noChangeShapeType="1"/>
          </p:cNvSpPr>
          <p:nvPr/>
        </p:nvSpPr>
        <p:spPr bwMode="auto">
          <a:xfrm>
            <a:off x="1828800" y="2514600"/>
            <a:ext cx="1447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Survival</a:t>
            </a:r>
          </a:p>
        </p:txBody>
      </p:sp>
      <p:sp>
        <p:nvSpPr>
          <p:cNvPr id="15367" name="AutoShape 8"/>
          <p:cNvSpPr>
            <a:spLocks noChangeArrowheads="1"/>
          </p:cNvSpPr>
          <p:nvPr/>
        </p:nvSpPr>
        <p:spPr bwMode="auto">
          <a:xfrm>
            <a:off x="4876800" y="1828800"/>
            <a:ext cx="3886200" cy="142875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1485900" y="3810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Domain,  Context,  Paradigm</a:t>
            </a:r>
          </a:p>
        </p:txBody>
      </p:sp>
      <p:sp>
        <p:nvSpPr>
          <p:cNvPr id="15369" name="WordArt 5"/>
          <p:cNvSpPr>
            <a:spLocks noChangeArrowheads="1" noChangeShapeType="1"/>
          </p:cNvSpPr>
          <p:nvPr/>
        </p:nvSpPr>
        <p:spPr bwMode="auto">
          <a:xfrm>
            <a:off x="6035675" y="2439591"/>
            <a:ext cx="1536700" cy="50125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Integral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90600" y="742950"/>
            <a:ext cx="2819400" cy="2590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WordArt 7"/>
          <p:cNvSpPr>
            <a:spLocks noChangeArrowheads="1" noChangeShapeType="1"/>
          </p:cNvSpPr>
          <p:nvPr/>
        </p:nvSpPr>
        <p:spPr bwMode="auto">
          <a:xfrm>
            <a:off x="1219200" y="1303735"/>
            <a:ext cx="6400800" cy="19538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Awakening Excellence</a:t>
            </a:r>
            <a:endParaRPr lang="en-US" sz="4000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/>
          </p:cNvSpPr>
          <p:nvPr/>
        </p:nvSpPr>
        <p:spPr bwMode="auto">
          <a:xfrm>
            <a:off x="628650" y="445294"/>
            <a:ext cx="81613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Beliefs</a:t>
            </a:r>
            <a:endParaRPr lang="en-US" sz="115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1204" name="Picture 4" descr="http://www.theemotionmachine.com/wp-content/uploads/belief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893" y="1519184"/>
            <a:ext cx="5715000" cy="2871788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063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F:\Current\All Source Upcoming Gigs\AE and WV\Awakening Excellence\AE New Logo\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1888695"/>
            <a:ext cx="5599113" cy="281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8118" y="-173408"/>
            <a:ext cx="81613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Beliefs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66"/>
                </a:solidFill>
                <a:latin typeface="Candara" pitchFamily="34" charset="0"/>
              </a:rPr>
              <a:t>Are like Bricks in a Wall</a:t>
            </a: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2732558" y="2518250"/>
            <a:ext cx="413767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Bricks =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Beliefs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Mortar =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8196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441325" y="467867"/>
            <a:ext cx="8161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What is Real is Real</a:t>
            </a:r>
            <a:endParaRPr lang="en-US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4819" name="Picture 6" descr="F:\Current\All Source Upcoming Gigs\AE and WV\Awakening Excellence\AE New Logo\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8497" y="1825459"/>
            <a:ext cx="5599113" cy="281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9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Current\All Source Upcoming Gigs\AE and WV\Awakening Excellence\AE New Logo\AE_Background_6_(Old_Logo_Sunset_pic)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50" y="2027526"/>
            <a:ext cx="3467100" cy="2009342"/>
          </a:xfrm>
          <a:prstGeom prst="rect">
            <a:avLst/>
          </a:prstGeom>
          <a:noFill/>
        </p:spPr>
      </p:pic>
      <p:pic>
        <p:nvPicPr>
          <p:cNvPr id="35843" name="Picture 28" descr="F:\Current\All Source Upcoming Gigs\AE and WV\Awakening Excellence\AE New Logo\Brickwall ho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5489" y="1821656"/>
            <a:ext cx="5608637" cy="281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358776" y="453532"/>
            <a:ext cx="85264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 Real Can Change</a:t>
            </a:r>
            <a:endParaRPr lang="en-US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62455" y="28575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pic>
        <p:nvPicPr>
          <p:cNvPr id="3481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355" y="1268649"/>
            <a:ext cx="4572000" cy="25908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00400" y="215401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5800" y="895350"/>
            <a:ext cx="4389356" cy="2590800"/>
            <a:chOff x="4349676" y="1600200"/>
            <a:chExt cx="4764080" cy="2971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676" y="1600200"/>
              <a:ext cx="4764080" cy="2971800"/>
            </a:xfrm>
            <a:prstGeom prst="rect">
              <a:avLst/>
            </a:prstGeom>
          </p:spPr>
        </p:pic>
        <p:sp>
          <p:nvSpPr>
            <p:cNvPr id="17" name="WordArt 12"/>
            <p:cNvSpPr>
              <a:spLocks noChangeArrowheads="1" noChangeShapeType="1"/>
            </p:cNvSpPr>
            <p:nvPr/>
          </p:nvSpPr>
          <p:spPr bwMode="auto">
            <a:xfrm>
              <a:off x="5638800" y="2400300"/>
              <a:ext cx="2133600" cy="8892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Candara" panose="020E0502030303020204" pitchFamily="34" charset="0"/>
                </a:rPr>
                <a:t>Integral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1239039"/>
          </a:xfrm>
        </p:spPr>
        <p:txBody>
          <a:bodyPr/>
          <a:lstStyle/>
          <a:p>
            <a:r>
              <a:rPr lang="en-US" sz="5200" dirty="0"/>
              <a:t>Domain, </a:t>
            </a:r>
            <a:r>
              <a:rPr lang="en-US" sz="5200" dirty="0" smtClean="0"/>
              <a:t>Context, </a:t>
            </a:r>
            <a:r>
              <a:rPr lang="en-US" sz="5200" dirty="0"/>
              <a:t>Paradigm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35262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It's Your </a:t>
            </a: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Choice.</a:t>
            </a:r>
            <a:endParaRPr lang="en-US" sz="7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8" y="1733976"/>
            <a:ext cx="3809997" cy="1466424"/>
            <a:chOff x="533403" y="2311968"/>
            <a:chExt cx="3809997" cy="1955232"/>
          </a:xfrm>
        </p:grpSpPr>
        <p:pic>
          <p:nvPicPr>
            <p:cNvPr id="10" name="Picture 4" descr="F:\Current\All Source Upcoming Gigs\AE and WV\Awakening Excellence\AE New Logo\clear-glass-bowl_mold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3" y="2311968"/>
              <a:ext cx="3809997" cy="1955232"/>
            </a:xfrm>
            <a:prstGeom prst="rect">
              <a:avLst/>
            </a:prstGeom>
            <a:noFill/>
          </p:spPr>
        </p:pic>
        <p:sp>
          <p:nvSpPr>
            <p:cNvPr id="11" name="WordArt 7"/>
            <p:cNvSpPr>
              <a:spLocks noChangeArrowheads="1" noChangeShapeType="1"/>
            </p:cNvSpPr>
            <p:nvPr/>
          </p:nvSpPr>
          <p:spPr bwMode="auto">
            <a:xfrm>
              <a:off x="1698512" y="2514600"/>
              <a:ext cx="1520032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latin typeface="Candara" panose="020E0502030303020204" pitchFamily="34" charset="0"/>
                </a:rPr>
                <a:t>Denial</a:t>
              </a:r>
            </a:p>
          </p:txBody>
        </p:sp>
        <p:sp>
          <p:nvSpPr>
            <p:cNvPr id="12" name="WordArt 8"/>
            <p:cNvSpPr>
              <a:spLocks noChangeArrowheads="1" noChangeShapeType="1"/>
            </p:cNvSpPr>
            <p:nvPr/>
          </p:nvSpPr>
          <p:spPr bwMode="auto">
            <a:xfrm>
              <a:off x="1429828" y="2971800"/>
              <a:ext cx="2057400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sp>
          <p:nvSpPr>
            <p:cNvPr id="14" name="WordArt 9"/>
            <p:cNvSpPr>
              <a:spLocks noChangeArrowheads="1" noChangeShapeType="1"/>
            </p:cNvSpPr>
            <p:nvPr/>
          </p:nvSpPr>
          <p:spPr bwMode="auto">
            <a:xfrm>
              <a:off x="1524000" y="3378766"/>
              <a:ext cx="1828800" cy="50743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Survival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199745" y="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219200" y="895350"/>
            <a:ext cx="6781800" cy="57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Breathe, Be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Present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Embrace and Vibrate Emotions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Release Limiting Beliefs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Declare New Intention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Empowered Action</a:t>
            </a: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14700"/>
            <a:ext cx="1981200" cy="1480185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4600" y="4097060"/>
            <a:ext cx="4114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Mar 22-26 </a:t>
            </a:r>
            <a:endParaRPr lang="en-US" altLang="en-US" sz="62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457200" y="628650"/>
            <a:ext cx="8305800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Where do you Identify?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9"/>
          <p:cNvSpPr>
            <a:spLocks noChangeArrowheads="1" noChangeShapeType="1"/>
          </p:cNvSpPr>
          <p:nvPr/>
        </p:nvSpPr>
        <p:spPr bwMode="auto">
          <a:xfrm>
            <a:off x="1143000" y="2514600"/>
            <a:ext cx="6944264" cy="5143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Old Context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9"/>
          <p:cNvSpPr>
            <a:spLocks noChangeArrowheads="1" noChangeShapeType="1"/>
          </p:cNvSpPr>
          <p:nvPr/>
        </p:nvSpPr>
        <p:spPr bwMode="auto">
          <a:xfrm>
            <a:off x="1143000" y="4000500"/>
            <a:ext cx="7086600" cy="571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New Context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9"/>
          <p:cNvSpPr>
            <a:spLocks noChangeArrowheads="1" noChangeShapeType="1"/>
          </p:cNvSpPr>
          <p:nvPr/>
        </p:nvSpPr>
        <p:spPr bwMode="auto">
          <a:xfrm>
            <a:off x="4346874" y="3314700"/>
            <a:ext cx="606126" cy="400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or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358775" y="54947"/>
            <a:ext cx="8161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Core Practice</a:t>
            </a:r>
          </a:p>
          <a:p>
            <a:pPr algn="ctr">
              <a:defRPr/>
            </a:pPr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Sobriety and Impeccability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00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358775" y="54947"/>
            <a:ext cx="816133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Sobriety</a:t>
            </a:r>
          </a:p>
          <a:p>
            <a:pPr algn="ctr">
              <a:defRPr/>
            </a:pPr>
            <a:endParaRPr lang="en-US" sz="20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solidFill>
                  <a:srgbClr val="0000CC"/>
                </a:solidFill>
                <a:latin typeface="Candara" pitchFamily="34" charset="0"/>
              </a:rPr>
              <a:t>Being Present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00CC"/>
                </a:solidFill>
                <a:latin typeface="Candara" pitchFamily="34" charset="0"/>
              </a:rPr>
              <a:t>Connected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00CC"/>
                </a:solidFill>
                <a:latin typeface="Candara" pitchFamily="34" charset="0"/>
              </a:rPr>
              <a:t>Stable and Sane.</a:t>
            </a:r>
            <a:endParaRPr lang="en-US" sz="5400" b="1" dirty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00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358775" y="54947"/>
            <a:ext cx="81613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Sobriety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00CC"/>
                </a:solidFill>
                <a:latin typeface="Candara" pitchFamily="34" charset="0"/>
              </a:rPr>
              <a:t>The Zone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00CC"/>
                </a:solidFill>
                <a:latin typeface="Candara" pitchFamily="34" charset="0"/>
              </a:rPr>
              <a:t>Clear-headedness</a:t>
            </a:r>
          </a:p>
          <a:p>
            <a:pPr algn="ctr">
              <a:defRPr/>
            </a:pPr>
            <a:endParaRPr lang="en-US" sz="1600" b="1" dirty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5400" b="1" dirty="0">
                <a:solidFill>
                  <a:srgbClr val="A80000"/>
                </a:solidFill>
                <a:latin typeface="Candara" pitchFamily="34" charset="0"/>
              </a:rPr>
              <a:t>Facing intensity without loosing your marbles</a:t>
            </a:r>
          </a:p>
        </p:txBody>
      </p:sp>
    </p:spTree>
    <p:extLst>
      <p:ext uri="{BB962C8B-B14F-4D97-AF65-F5344CB8AC3E}">
        <p14:creationId xmlns:p14="http://schemas.microsoft.com/office/powerpoint/2010/main" val="14026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450057"/>
            <a:ext cx="9144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Sobriety = State </a:t>
            </a:r>
          </a:p>
          <a:p>
            <a:pPr algn="ctr">
              <a:defRPr/>
            </a:pPr>
            <a:endParaRPr lang="en-US" sz="32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0000CC"/>
                </a:solidFill>
                <a:latin typeface="Candara" pitchFamily="34" charset="0"/>
              </a:rPr>
              <a:t>Impeccability =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660066"/>
                </a:solidFill>
                <a:latin typeface="Candara" pitchFamily="34" charset="0"/>
              </a:rPr>
              <a:t>Action/Behavior </a:t>
            </a:r>
            <a:endParaRPr lang="en-US" sz="5400" b="1" dirty="0">
              <a:solidFill>
                <a:srgbClr val="660066"/>
              </a:solidFill>
              <a:latin typeface="Candara" pitchFamily="34" charset="0"/>
            </a:endParaRPr>
          </a:p>
          <a:p>
            <a:pPr algn="ctr">
              <a:defRPr/>
            </a:pPr>
            <a:endParaRPr 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209550"/>
            <a:ext cx="914400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CC"/>
                </a:solidFill>
                <a:latin typeface="Candara" pitchFamily="34" charset="0"/>
              </a:rPr>
              <a:t>Impeccability</a:t>
            </a:r>
            <a:endParaRPr lang="en-US" sz="7200" b="1" dirty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solidFill>
                  <a:srgbClr val="660066"/>
                </a:solidFill>
                <a:latin typeface="Candara" pitchFamily="34" charset="0"/>
              </a:rPr>
              <a:t>Actions and Behaviors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660066"/>
                </a:solidFill>
                <a:latin typeface="Candara" pitchFamily="34" charset="0"/>
              </a:rPr>
              <a:t>that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660066"/>
                </a:solidFill>
                <a:latin typeface="Candara" pitchFamily="34" charset="0"/>
              </a:rPr>
              <a:t>Builds Power, Adds Value.</a:t>
            </a:r>
          </a:p>
          <a:p>
            <a:pPr algn="ctr">
              <a:defRPr/>
            </a:pPr>
            <a:endParaRPr lang="en-US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Candara" pitchFamily="34" charset="0"/>
              </a:rPr>
              <a:t>(Not Perfectionism) </a:t>
            </a:r>
            <a:endParaRPr lang="en-US" sz="4000" b="1" dirty="0">
              <a:solidFill>
                <a:schemeClr val="bg1"/>
              </a:solidFill>
              <a:latin typeface="Candara" pitchFamily="34" charset="0"/>
            </a:endParaRPr>
          </a:p>
          <a:p>
            <a:pPr algn="ctr">
              <a:defRPr/>
            </a:pPr>
            <a:endParaRPr 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358775" y="54947"/>
            <a:ext cx="816133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Core Practice</a:t>
            </a:r>
          </a:p>
          <a:p>
            <a:pPr algn="ctr">
              <a:defRPr/>
            </a:pPr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Sobriety and Impeccability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00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9"/>
          <p:cNvSpPr>
            <a:spLocks noChangeArrowheads="1" noChangeShapeType="1"/>
          </p:cNvSpPr>
          <p:nvPr/>
        </p:nvSpPr>
        <p:spPr bwMode="auto">
          <a:xfrm>
            <a:off x="1447800" y="571500"/>
            <a:ext cx="6477000" cy="8572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1 Foot on the Shore</a:t>
            </a:r>
          </a:p>
        </p:txBody>
      </p:sp>
      <p:sp>
        <p:nvSpPr>
          <p:cNvPr id="5" name="WordArt 9"/>
          <p:cNvSpPr>
            <a:spLocks noChangeArrowheads="1" noChangeShapeType="1"/>
          </p:cNvSpPr>
          <p:nvPr/>
        </p:nvSpPr>
        <p:spPr bwMode="auto">
          <a:xfrm>
            <a:off x="1371600" y="1771650"/>
            <a:ext cx="6620774" cy="800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1 Foot on the Boat</a:t>
            </a:r>
          </a:p>
        </p:txBody>
      </p:sp>
      <p:sp>
        <p:nvSpPr>
          <p:cNvPr id="6" name="WordArt 9"/>
          <p:cNvSpPr>
            <a:spLocks noChangeArrowheads="1" noChangeShapeType="1"/>
          </p:cNvSpPr>
          <p:nvPr/>
        </p:nvSpPr>
        <p:spPr bwMode="auto">
          <a:xfrm>
            <a:off x="685800" y="3314700"/>
            <a:ext cx="80010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Both Feet into the New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407005" y="542925"/>
            <a:ext cx="81613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i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</a:t>
            </a:r>
          </a:p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Healthy Shame</a:t>
            </a:r>
          </a:p>
          <a:p>
            <a:pPr algn="ctr">
              <a:defRPr/>
            </a:pPr>
            <a:endParaRPr 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1"/>
          <p:cNvSpPr>
            <a:spLocks noChangeArrowheads="1"/>
          </p:cNvSpPr>
          <p:nvPr/>
        </p:nvSpPr>
        <p:spPr bwMode="auto">
          <a:xfrm>
            <a:off x="420688" y="90488"/>
            <a:ext cx="8348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“There's something wrong with me."</a:t>
            </a:r>
          </a:p>
        </p:txBody>
      </p:sp>
      <p:pic>
        <p:nvPicPr>
          <p:cNvPr id="41990" name="Picture 6" descr="http://www.ivypress.co.uk/wp-content/uploads/I-SMAR-Ashamed-3-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79" y="1810353"/>
            <a:ext cx="7837913" cy="2214211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060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1"/>
          <p:cNvSpPr>
            <a:spLocks noChangeArrowheads="1"/>
          </p:cNvSpPr>
          <p:nvPr/>
        </p:nvSpPr>
        <p:spPr bwMode="auto">
          <a:xfrm>
            <a:off x="420688" y="90488"/>
            <a:ext cx="8348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“There's something wrong with me."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92474" y="2314143"/>
            <a:ext cx="2646363" cy="1202531"/>
          </a:xfrm>
          <a:prstGeom prst="wedgeRoundRectCallout">
            <a:avLst>
              <a:gd name="adj1" fmla="val -20660"/>
              <a:gd name="adj2" fmla="val -91762"/>
              <a:gd name="adj3" fmla="val 16667"/>
            </a:avLst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Lie</a:t>
            </a:r>
          </a:p>
        </p:txBody>
      </p:sp>
    </p:spTree>
    <p:extLst>
      <p:ext uri="{BB962C8B-B14F-4D97-AF65-F5344CB8AC3E}">
        <p14:creationId xmlns:p14="http://schemas.microsoft.com/office/powerpoint/2010/main" val="3902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1"/>
          <p:cNvSpPr>
            <a:spLocks noChangeArrowheads="1"/>
          </p:cNvSpPr>
          <p:nvPr/>
        </p:nvSpPr>
        <p:spPr bwMode="auto">
          <a:xfrm>
            <a:off x="420688" y="90488"/>
            <a:ext cx="8348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“There's something wrong with me."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9075" y="1901429"/>
            <a:ext cx="851535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Healthy Shame 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latin typeface="Candara" pitchFamily="34" charset="0"/>
              </a:rPr>
              <a:t>"I made a mistake and I need to make a change."</a:t>
            </a:r>
          </a:p>
          <a:p>
            <a:pPr algn="ctr">
              <a:defRPr/>
            </a:pPr>
            <a:endParaRPr lang="en-US" sz="80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609629" y="2686823"/>
            <a:ext cx="217646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Candara" pitchFamily="34" charset="0"/>
              </a:rPr>
              <a:t>Healthy Shame </a:t>
            </a:r>
            <a:endParaRPr lang="en-US" sz="3600" b="1" dirty="0">
              <a:solidFill>
                <a:srgbClr val="000066"/>
              </a:solidFill>
              <a:latin typeface="Candara" pitchFamily="34" charset="0"/>
            </a:endParaRP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Candara" pitchFamily="34" charset="0"/>
              </a:rPr>
              <a:t>"I made a mistake and I need to make a change."</a:t>
            </a:r>
          </a:p>
          <a:p>
            <a:pPr algn="ctr"/>
            <a:endParaRPr lang="en-US" sz="40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0688" y="57681"/>
            <a:ext cx="83486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“There's something wrong with me."</a:t>
            </a: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6400801" y="2578739"/>
            <a:ext cx="2514044" cy="24314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063" name="Picture 7" descr="http://www.openelectrical.org/wiki/images/5/52/Fotolia_1481286_M-798471.jpg"/>
          <p:cNvPicPr>
            <a:picLocks noChangeAspect="1" noChangeArrowheads="1"/>
          </p:cNvPicPr>
          <p:nvPr/>
        </p:nvPicPr>
        <p:blipFill>
          <a:blip r:embed="rId3" cstate="print"/>
          <a:srcRect t="43108" b="30176"/>
          <a:stretch>
            <a:fillRect/>
          </a:stretch>
        </p:blipFill>
        <p:spPr bwMode="auto">
          <a:xfrm rot="715063">
            <a:off x="2318649" y="2553882"/>
            <a:ext cx="4440276" cy="103387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Rounded Rectangular Callout 11"/>
          <p:cNvSpPr/>
          <p:nvPr/>
        </p:nvSpPr>
        <p:spPr>
          <a:xfrm rot="1010843">
            <a:off x="999035" y="2036669"/>
            <a:ext cx="1661215" cy="748757"/>
          </a:xfrm>
          <a:prstGeom prst="wedgeRoundRectCallout">
            <a:avLst>
              <a:gd name="adj1" fmla="val -20660"/>
              <a:gd name="adj2" fmla="val -91762"/>
              <a:gd name="adj3" fmla="val 16667"/>
            </a:avLst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Lie</a:t>
            </a:r>
          </a:p>
        </p:txBody>
      </p:sp>
    </p:spTree>
    <p:extLst>
      <p:ext uri="{BB962C8B-B14F-4D97-AF65-F5344CB8AC3E}">
        <p14:creationId xmlns:p14="http://schemas.microsoft.com/office/powerpoint/2010/main" val="97139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317501" y="483329"/>
            <a:ext cx="85121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Responsibility</a:t>
            </a:r>
          </a:p>
          <a:p>
            <a:pPr algn="ctr"/>
            <a:endParaRPr lang="en-US" sz="60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pic>
        <p:nvPicPr>
          <p:cNvPr id="48132" name="Picture 4" descr="http://www.vermontforward.com/files/2013/09/holdingea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942" y="1523010"/>
            <a:ext cx="5715000" cy="28575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038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317501" y="483329"/>
            <a:ext cx="851217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Responsibility</a:t>
            </a:r>
          </a:p>
          <a:p>
            <a:pPr algn="ctr"/>
            <a:r>
              <a:rPr lang="en-US" sz="8000" b="1" i="1" dirty="0">
                <a:solidFill>
                  <a:srgbClr val="660066"/>
                </a:solidFill>
                <a:latin typeface="Candara" pitchFamily="34" charset="0"/>
              </a:rPr>
              <a:t>Response</a:t>
            </a:r>
            <a:r>
              <a:rPr lang="en-US" sz="8000" b="1" dirty="0">
                <a:solidFill>
                  <a:srgbClr val="000099"/>
                </a:solidFill>
                <a:latin typeface="Candara" pitchFamily="34" charset="0"/>
              </a:rPr>
              <a:t>-</a:t>
            </a:r>
            <a:r>
              <a:rPr lang="en-US" sz="8000" b="1" dirty="0">
                <a:solidFill>
                  <a:srgbClr val="A80000"/>
                </a:solidFill>
                <a:latin typeface="Candara" pitchFamily="34" charset="0"/>
              </a:rPr>
              <a:t>Ability</a:t>
            </a:r>
          </a:p>
          <a:p>
            <a:pPr algn="ctr"/>
            <a:endParaRPr lang="en-US" sz="60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1192" y="2834632"/>
            <a:ext cx="85121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Candara" pitchFamily="34" charset="0"/>
              </a:rPr>
              <a:t>The</a:t>
            </a:r>
            <a:r>
              <a:rPr lang="en-US" sz="6000" b="1" dirty="0" smtClean="0">
                <a:solidFill>
                  <a:srgbClr val="0000CC"/>
                </a:solidFill>
                <a:latin typeface="Candara" pitchFamily="34" charset="0"/>
              </a:rPr>
              <a:t> Ability </a:t>
            </a:r>
            <a:r>
              <a:rPr lang="en-US" sz="4800" b="1" dirty="0">
                <a:solidFill>
                  <a:srgbClr val="0000CC"/>
                </a:solidFill>
                <a:latin typeface="Candara" pitchFamily="34" charset="0"/>
              </a:rPr>
              <a:t>to</a:t>
            </a:r>
            <a:r>
              <a:rPr lang="en-US" sz="6000" b="1" dirty="0">
                <a:solidFill>
                  <a:srgbClr val="0000CC"/>
                </a:solidFill>
                <a:latin typeface="Candara" pitchFamily="34" charset="0"/>
              </a:rPr>
              <a:t> </a:t>
            </a:r>
            <a:r>
              <a:rPr lang="en-US" sz="6000" b="1" dirty="0" smtClean="0">
                <a:solidFill>
                  <a:srgbClr val="0000CC"/>
                </a:solidFill>
                <a:latin typeface="Candara" pitchFamily="34" charset="0"/>
              </a:rPr>
              <a:t>Respond</a:t>
            </a:r>
            <a:r>
              <a:rPr lang="en-US" sz="6000" b="1" dirty="0">
                <a:solidFill>
                  <a:srgbClr val="0000CC"/>
                </a:solidFill>
                <a:latin typeface="Candar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63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90600" y="742950"/>
            <a:ext cx="2819400" cy="2590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WordArt 7"/>
          <p:cNvSpPr>
            <a:spLocks noChangeArrowheads="1" noChangeShapeType="1"/>
          </p:cNvSpPr>
          <p:nvPr/>
        </p:nvSpPr>
        <p:spPr bwMode="auto">
          <a:xfrm>
            <a:off x="1219200" y="1303735"/>
            <a:ext cx="6400800" cy="19538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Awakening Excellence</a:t>
            </a:r>
            <a:endParaRPr lang="en-US" sz="4000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182270" y="1113051"/>
            <a:ext cx="85121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  <a:endParaRPr lang="en-US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9"/>
          <p:cNvSpPr>
            <a:spLocks noChangeArrowheads="1" noChangeShapeType="1"/>
          </p:cNvSpPr>
          <p:nvPr/>
        </p:nvSpPr>
        <p:spPr bwMode="auto">
          <a:xfrm>
            <a:off x="2701506" y="400050"/>
            <a:ext cx="3089694" cy="6286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Be a</a:t>
            </a:r>
          </a:p>
        </p:txBody>
      </p:sp>
      <p:sp>
        <p:nvSpPr>
          <p:cNvPr id="3" name="WordArt 9"/>
          <p:cNvSpPr>
            <a:spLocks noChangeArrowheads="1" noChangeShapeType="1"/>
          </p:cNvSpPr>
          <p:nvPr/>
        </p:nvSpPr>
        <p:spPr bwMode="auto">
          <a:xfrm>
            <a:off x="914401" y="1712883"/>
            <a:ext cx="7092351" cy="131606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Reality</a:t>
            </a:r>
          </a:p>
        </p:txBody>
      </p:sp>
      <p:sp>
        <p:nvSpPr>
          <p:cNvPr id="4" name="WordArt 9"/>
          <p:cNvSpPr>
            <a:spLocks noChangeArrowheads="1" noChangeShapeType="1"/>
          </p:cNvSpPr>
          <p:nvPr/>
        </p:nvSpPr>
        <p:spPr bwMode="auto">
          <a:xfrm>
            <a:off x="3879012" y="2168466"/>
            <a:ext cx="845388" cy="51758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en-US" sz="40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9"/>
          <p:cNvSpPr>
            <a:spLocks noChangeArrowheads="1" noChangeShapeType="1"/>
          </p:cNvSpPr>
          <p:nvPr/>
        </p:nvSpPr>
        <p:spPr bwMode="auto">
          <a:xfrm>
            <a:off x="2209800" y="3200400"/>
            <a:ext cx="4495800" cy="12573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Artist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317501" y="111919"/>
            <a:ext cx="85121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</a:p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Candara" pitchFamily="34" charset="0"/>
              </a:rPr>
              <a:t>Costly to…</a:t>
            </a:r>
          </a:p>
          <a:p>
            <a:pPr algn="ctr"/>
            <a:r>
              <a:rPr lang="en-US" sz="4000" b="1" dirty="0" smtClean="0">
                <a:solidFill>
                  <a:srgbClr val="660066"/>
                </a:solidFill>
                <a:latin typeface="Candara" pitchFamily="34" charset="0"/>
              </a:rPr>
              <a:t>Self | Others | Business</a:t>
            </a:r>
            <a:r>
              <a:rPr lang="en-US" sz="4000" b="1" dirty="0">
                <a:solidFill>
                  <a:srgbClr val="660066"/>
                </a:solidFill>
                <a:latin typeface="Candara" pitchFamily="34" charset="0"/>
              </a:rPr>
              <a:t>.</a:t>
            </a:r>
          </a:p>
          <a:p>
            <a:pPr algn="ctr"/>
            <a:endParaRPr lang="en-US" sz="2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Re-Frame: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sz="4000" b="1" dirty="0">
                <a:solidFill>
                  <a:srgbClr val="000066"/>
                </a:solidFill>
                <a:latin typeface="Candara" pitchFamily="34" charset="0"/>
              </a:rPr>
              <a:t>Face, </a:t>
            </a:r>
            <a:r>
              <a:rPr lang="en-US" sz="4000" b="1" dirty="0" smtClean="0">
                <a:solidFill>
                  <a:srgbClr val="000066"/>
                </a:solidFill>
                <a:latin typeface="Candara" pitchFamily="34" charset="0"/>
              </a:rPr>
              <a:t>Resolve</a:t>
            </a:r>
            <a:r>
              <a:rPr lang="en-US" sz="4000" b="1" dirty="0">
                <a:solidFill>
                  <a:srgbClr val="000066"/>
                </a:solidFill>
                <a:latin typeface="Candara" pitchFamily="34" charset="0"/>
              </a:rPr>
              <a:t>, </a:t>
            </a:r>
            <a:endParaRPr lang="en-US" sz="4000" b="1" dirty="0" smtClean="0">
              <a:solidFill>
                <a:srgbClr val="000066"/>
              </a:solidFill>
              <a:latin typeface="Candara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0066"/>
                </a:solidFill>
                <a:latin typeface="Candara" pitchFamily="34" charset="0"/>
              </a:rPr>
              <a:t>Release </a:t>
            </a:r>
            <a:r>
              <a:rPr lang="en-US" sz="4000" b="1" dirty="0">
                <a:solidFill>
                  <a:srgbClr val="000066"/>
                </a:solidFill>
                <a:latin typeface="Candara" pitchFamily="34" charset="0"/>
              </a:rPr>
              <a:t>Judgment </a:t>
            </a:r>
          </a:p>
        </p:txBody>
      </p:sp>
    </p:spTree>
    <p:extLst>
      <p:ext uri="{BB962C8B-B14F-4D97-AF65-F5344CB8AC3E}">
        <p14:creationId xmlns:p14="http://schemas.microsoft.com/office/powerpoint/2010/main" val="2457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337683" y="-72014"/>
            <a:ext cx="85121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 Heal and Resolve</a:t>
            </a:r>
          </a:p>
          <a:p>
            <a:pPr algn="ctr"/>
            <a:r>
              <a:rPr lang="en-US" sz="8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  <a:endParaRPr lang="en-US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99"/>
                </a:solidFill>
                <a:latin typeface="Candara" pitchFamily="34" charset="0"/>
              </a:rPr>
              <a:t>Requires a Multi-dimensional</a:t>
            </a:r>
            <a:endParaRPr lang="en-US" sz="32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 </a:t>
            </a:r>
            <a:r>
              <a:rPr lang="en-US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Approach</a:t>
            </a:r>
          </a:p>
          <a:p>
            <a:pPr algn="ctr"/>
            <a:endParaRPr lang="en-US" sz="1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Candara" pitchFamily="34" charset="0"/>
              </a:rPr>
              <a:t>Mind</a:t>
            </a:r>
            <a:r>
              <a:rPr lang="en-US" sz="3600" b="1" dirty="0">
                <a:solidFill>
                  <a:srgbClr val="000066"/>
                </a:solidFill>
                <a:latin typeface="Candara" pitchFamily="34" charset="0"/>
              </a:rPr>
              <a:t>. Body. Emotions. Spirit.</a:t>
            </a: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Candara" pitchFamily="34" charset="0"/>
              </a:rPr>
              <a:t>Context. Relationships</a:t>
            </a: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. Life Skills.</a:t>
            </a:r>
          </a:p>
          <a:p>
            <a:pPr algn="ctr"/>
            <a:r>
              <a:rPr lang="en-US" sz="3600" b="1" dirty="0">
                <a:solidFill>
                  <a:srgbClr val="000066"/>
                </a:solidFill>
                <a:latin typeface="Candara" pitchFamily="34" charset="0"/>
              </a:rPr>
              <a:t>Whole Being. Whole Life.</a:t>
            </a:r>
          </a:p>
        </p:txBody>
      </p:sp>
    </p:spTree>
    <p:extLst>
      <p:ext uri="{BB962C8B-B14F-4D97-AF65-F5344CB8AC3E}">
        <p14:creationId xmlns:p14="http://schemas.microsoft.com/office/powerpoint/2010/main" val="6360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317501" y="214789"/>
            <a:ext cx="8512175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</a:p>
          <a:p>
            <a:pPr algn="ctr"/>
            <a:endParaRPr lang="en-US" sz="8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4400" b="1" dirty="0">
                <a:solidFill>
                  <a:srgbClr val="0000CC"/>
                </a:solidFill>
                <a:latin typeface="Candara" pitchFamily="34" charset="0"/>
              </a:rPr>
              <a:t>Addiction is anything we </a:t>
            </a:r>
            <a:endParaRPr lang="en-US" sz="44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0000CC"/>
                </a:solidFill>
                <a:latin typeface="Candara" pitchFamily="34" charset="0"/>
              </a:rPr>
              <a:t>do </a:t>
            </a:r>
            <a:r>
              <a:rPr lang="en-US" sz="4400" b="1" dirty="0">
                <a:solidFill>
                  <a:srgbClr val="0000CC"/>
                </a:solidFill>
                <a:latin typeface="Candara" pitchFamily="34" charset="0"/>
              </a:rPr>
              <a:t>over and over again,</a:t>
            </a:r>
          </a:p>
          <a:p>
            <a:pPr algn="ctr"/>
            <a:r>
              <a:rPr lang="en-US" sz="4400" b="1" dirty="0">
                <a:solidFill>
                  <a:srgbClr val="0000CC"/>
                </a:solidFill>
                <a:latin typeface="Candara" pitchFamily="34" charset="0"/>
              </a:rPr>
              <a:t> instead of having our true authentic experience and feelings. </a:t>
            </a:r>
          </a:p>
        </p:txBody>
      </p:sp>
    </p:spTree>
    <p:extLst>
      <p:ext uri="{BB962C8B-B14F-4D97-AF65-F5344CB8AC3E}">
        <p14:creationId xmlns:p14="http://schemas.microsoft.com/office/powerpoint/2010/main" val="39006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14470" y="462498"/>
            <a:ext cx="85121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Candara" pitchFamily="34" charset="0"/>
              </a:rPr>
              <a:t>All Addictions </a:t>
            </a:r>
          </a:p>
          <a:p>
            <a:pPr algn="ctr"/>
            <a:r>
              <a:rPr lang="en-US" sz="4800" b="1" dirty="0">
                <a:solidFill>
                  <a:srgbClr val="000099"/>
                </a:solidFill>
                <a:latin typeface="Candara" pitchFamily="34" charset="0"/>
              </a:rPr>
              <a:t>are </a:t>
            </a:r>
          </a:p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Preoccupation</a:t>
            </a:r>
          </a:p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Addictions</a:t>
            </a:r>
          </a:p>
        </p:txBody>
      </p:sp>
    </p:spTree>
    <p:extLst>
      <p:ext uri="{BB962C8B-B14F-4D97-AF65-F5344CB8AC3E}">
        <p14:creationId xmlns:p14="http://schemas.microsoft.com/office/powerpoint/2010/main" val="3335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/>
          </p:cNvSpPr>
          <p:nvPr/>
        </p:nvSpPr>
        <p:spPr bwMode="auto">
          <a:xfrm>
            <a:off x="360989" y="-154071"/>
            <a:ext cx="8512175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</a:p>
          <a:p>
            <a:pPr algn="ctr"/>
            <a:endParaRPr 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3600" b="1" dirty="0">
                <a:solidFill>
                  <a:srgbClr val="000099"/>
                </a:solidFill>
                <a:latin typeface="Candara" pitchFamily="34" charset="0"/>
              </a:rPr>
              <a:t>Addiction is anything we do over and over again, instead of having our true authentic experience and feelings. </a:t>
            </a:r>
          </a:p>
          <a:p>
            <a:pPr algn="ctr"/>
            <a:endParaRPr 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We train ourselves until it feels like a </a:t>
            </a:r>
            <a:endParaRPr lang="en-US" sz="36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Candara" pitchFamily="34" charset="0"/>
              </a:rPr>
              <a:t>‘have to’ </a:t>
            </a: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or until it becomes an </a:t>
            </a:r>
            <a:endParaRPr lang="en-US" sz="36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/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itchFamily="34" charset="0"/>
              </a:rPr>
              <a:t>A</a:t>
            </a:r>
            <a:r>
              <a:rPr lang="en-US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ndara" pitchFamily="34" charset="0"/>
              </a:rPr>
              <a:t>utomatic 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itchFamily="34" charset="0"/>
              </a:rPr>
              <a:t>C</a:t>
            </a:r>
            <a:r>
              <a:rPr lang="en-US" sz="4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ndara" pitchFamily="34" charset="0"/>
              </a:rPr>
              <a:t>ompulsivity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" pitchFamily="34" charset="0"/>
              </a:rPr>
              <a:t>.</a:t>
            </a:r>
          </a:p>
          <a:p>
            <a:pPr algn="ctr"/>
            <a:endParaRPr lang="en-US" sz="48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317501" y="168600"/>
            <a:ext cx="851217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Candara" pitchFamily="34" charset="0"/>
              </a:rPr>
              <a:t>3 Kinds of Addictions</a:t>
            </a:r>
          </a:p>
          <a:p>
            <a:pPr algn="ctr"/>
            <a:endParaRPr lang="en-US" sz="16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6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Substance</a:t>
            </a:r>
          </a:p>
          <a:p>
            <a:pPr algn="ctr"/>
            <a:r>
              <a:rPr lang="en-US" sz="6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Relational</a:t>
            </a:r>
          </a:p>
          <a:p>
            <a:pPr algn="ctr"/>
            <a:r>
              <a:rPr lang="en-US" sz="6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Process</a:t>
            </a:r>
          </a:p>
          <a:p>
            <a:pPr algn="ctr"/>
            <a:endParaRPr lang="en-US" sz="48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ChangeArrowheads="1"/>
          </p:cNvSpPr>
          <p:nvPr/>
        </p:nvSpPr>
        <p:spPr bwMode="auto">
          <a:xfrm>
            <a:off x="98425" y="386298"/>
            <a:ext cx="85121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Candara" pitchFamily="34" charset="0"/>
              </a:rPr>
              <a:t>Its Not </a:t>
            </a:r>
            <a:r>
              <a:rPr lang="en-US" sz="6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Alcoholism</a:t>
            </a:r>
          </a:p>
          <a:p>
            <a:pPr algn="ctr"/>
            <a:r>
              <a:rPr lang="en-US" sz="3600" b="1" dirty="0">
                <a:solidFill>
                  <a:srgbClr val="000066"/>
                </a:solidFill>
                <a:latin typeface="Candara" pitchFamily="34" charset="0"/>
              </a:rPr>
              <a:t>Its Not </a:t>
            </a:r>
            <a:r>
              <a:rPr lang="en-US" sz="6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Addiction</a:t>
            </a:r>
          </a:p>
          <a:p>
            <a:pPr algn="ctr"/>
            <a:r>
              <a:rPr lang="en-US" sz="3600" b="1" dirty="0">
                <a:solidFill>
                  <a:srgbClr val="000099"/>
                </a:solidFill>
                <a:latin typeface="Candara" pitchFamily="34" charset="0"/>
              </a:rPr>
              <a:t>It’s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Dependency</a:t>
            </a:r>
          </a:p>
        </p:txBody>
      </p:sp>
    </p:spTree>
    <p:extLst>
      <p:ext uri="{BB962C8B-B14F-4D97-AF65-F5344CB8AC3E}">
        <p14:creationId xmlns:p14="http://schemas.microsoft.com/office/powerpoint/2010/main" val="21406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90514" y="62248"/>
            <a:ext cx="851217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All Addictions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Candara" pitchFamily="34" charset="0"/>
              </a:rPr>
              <a:t>Are</a:t>
            </a:r>
            <a:r>
              <a:rPr lang="en-US" sz="3600" b="1" dirty="0">
                <a:solidFill>
                  <a:srgbClr val="000099"/>
                </a:solidFill>
                <a:latin typeface="Candara" pitchFamily="34" charset="0"/>
              </a:rPr>
              <a:t> </a:t>
            </a:r>
            <a:endParaRPr lang="en-US" sz="6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4800" b="1" dirty="0">
                <a:solidFill>
                  <a:srgbClr val="000066"/>
                </a:solidFill>
                <a:latin typeface="Candara" pitchFamily="34" charset="0"/>
              </a:rPr>
              <a:t>Dependencies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Candara" pitchFamily="34" charset="0"/>
              </a:rPr>
              <a:t>Used to</a:t>
            </a:r>
          </a:p>
          <a:p>
            <a:pPr algn="ctr"/>
            <a:r>
              <a:rPr lang="en-US" sz="6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Preoccupy</a:t>
            </a:r>
          </a:p>
          <a:p>
            <a:pPr algn="ctr"/>
            <a:r>
              <a:rPr lang="en-US" b="1" dirty="0">
                <a:solidFill>
                  <a:srgbClr val="000099"/>
                </a:solidFill>
                <a:latin typeface="Candara" pitchFamily="34" charset="0"/>
              </a:rPr>
              <a:t>Away from the</a:t>
            </a:r>
          </a:p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Cure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232559" y="230922"/>
            <a:ext cx="85121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Cure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Candara" pitchFamily="34" charset="0"/>
              </a:rPr>
              <a:t>is </a:t>
            </a:r>
            <a:r>
              <a:rPr lang="en-US" sz="4000" b="1" dirty="0" smtClean="0">
                <a:solidFill>
                  <a:srgbClr val="000099"/>
                </a:solidFill>
                <a:latin typeface="Candara" pitchFamily="34" charset="0"/>
              </a:rPr>
              <a:t>Embracing</a:t>
            </a:r>
            <a:r>
              <a:rPr lang="en-US" sz="32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sz="3200" b="1" dirty="0">
                <a:solidFill>
                  <a:srgbClr val="000099"/>
                </a:solidFill>
                <a:latin typeface="Candara" pitchFamily="34" charset="0"/>
              </a:rPr>
              <a:t>the</a:t>
            </a:r>
          </a:p>
          <a:p>
            <a:pPr algn="ctr"/>
            <a:r>
              <a:rPr lang="en-US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Pain or Challenge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Candara" pitchFamily="34" charset="0"/>
              </a:rPr>
              <a:t>One </a:t>
            </a:r>
            <a:r>
              <a:rPr lang="en-US" sz="3200" b="1" dirty="0" smtClean="0">
                <a:solidFill>
                  <a:srgbClr val="000099"/>
                </a:solidFill>
                <a:latin typeface="Candara" pitchFamily="34" charset="0"/>
              </a:rPr>
              <a:t>has been</a:t>
            </a:r>
            <a:endParaRPr lang="en-US" sz="32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Avoiding and Denying</a:t>
            </a:r>
          </a:p>
        </p:txBody>
      </p:sp>
    </p:spTree>
    <p:extLst>
      <p:ext uri="{BB962C8B-B14F-4D97-AF65-F5344CB8AC3E}">
        <p14:creationId xmlns:p14="http://schemas.microsoft.com/office/powerpoint/2010/main" val="8012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337683" y="57924"/>
            <a:ext cx="8512175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Cure</a:t>
            </a:r>
          </a:p>
          <a:p>
            <a:pPr algn="ctr"/>
            <a:r>
              <a:rPr lang="en-US" sz="3200" b="1" dirty="0" smtClean="0">
                <a:solidFill>
                  <a:srgbClr val="000099"/>
                </a:solidFill>
                <a:latin typeface="Candara" pitchFamily="34" charset="0"/>
              </a:rPr>
              <a:t>Requires a Multi-dimensional</a:t>
            </a:r>
            <a:endParaRPr lang="en-US" sz="32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 </a:t>
            </a:r>
            <a:r>
              <a:rPr lang="en-US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Approach</a:t>
            </a:r>
          </a:p>
          <a:p>
            <a:pPr algn="ctr"/>
            <a:endParaRPr lang="en-US" sz="1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Candara" pitchFamily="34" charset="0"/>
              </a:rPr>
              <a:t>Mind</a:t>
            </a:r>
            <a:r>
              <a:rPr lang="en-US" sz="3600" b="1" dirty="0">
                <a:solidFill>
                  <a:srgbClr val="000066"/>
                </a:solidFill>
                <a:latin typeface="Candara" pitchFamily="34" charset="0"/>
              </a:rPr>
              <a:t>. Body. Emotions. Spirit.</a:t>
            </a: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Candara" pitchFamily="34" charset="0"/>
              </a:rPr>
              <a:t>Context. Relationships</a:t>
            </a:r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. Life Skills.</a:t>
            </a:r>
          </a:p>
          <a:p>
            <a:pPr algn="ctr"/>
            <a:r>
              <a:rPr lang="en-US" sz="3600" b="1" dirty="0">
                <a:solidFill>
                  <a:srgbClr val="000066"/>
                </a:solidFill>
                <a:latin typeface="Candara" pitchFamily="34" charset="0"/>
              </a:rPr>
              <a:t>Whole Being. Whole Life.</a:t>
            </a:r>
          </a:p>
        </p:txBody>
      </p:sp>
    </p:spTree>
    <p:extLst>
      <p:ext uri="{BB962C8B-B14F-4D97-AF65-F5344CB8AC3E}">
        <p14:creationId xmlns:p14="http://schemas.microsoft.com/office/powerpoint/2010/main" val="32213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WordArt 4"/>
          <p:cNvSpPr>
            <a:spLocks noChangeArrowheads="1" noChangeShapeType="1"/>
          </p:cNvSpPr>
          <p:nvPr/>
        </p:nvSpPr>
        <p:spPr bwMode="auto">
          <a:xfrm>
            <a:off x="1752600" y="342900"/>
            <a:ext cx="60198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Co-Create</a:t>
            </a:r>
          </a:p>
        </p:txBody>
      </p:sp>
      <p:sp>
        <p:nvSpPr>
          <p:cNvPr id="6" name="WordArt 4"/>
          <p:cNvSpPr>
            <a:spLocks noChangeArrowheads="1" noChangeShapeType="1"/>
          </p:cNvSpPr>
          <p:nvPr/>
        </p:nvSpPr>
        <p:spPr bwMode="auto">
          <a:xfrm>
            <a:off x="685800" y="2171700"/>
            <a:ext cx="7772400" cy="1333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4"/>
          <p:cNvSpPr>
            <a:spLocks noChangeArrowheads="1" noChangeShapeType="1"/>
          </p:cNvSpPr>
          <p:nvPr/>
        </p:nvSpPr>
        <p:spPr bwMode="auto">
          <a:xfrm>
            <a:off x="685800" y="4004896"/>
            <a:ext cx="7772400" cy="73855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For Our Planet and World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4"/>
          <p:cNvSpPr>
            <a:spLocks noChangeArrowheads="1" noChangeShapeType="1"/>
          </p:cNvSpPr>
          <p:nvPr/>
        </p:nvSpPr>
        <p:spPr bwMode="auto">
          <a:xfrm>
            <a:off x="838200" y="2124435"/>
            <a:ext cx="7397870" cy="14760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New Context</a:t>
            </a:r>
          </a:p>
        </p:txBody>
      </p:sp>
      <p:sp>
        <p:nvSpPr>
          <p:cNvPr id="9" name="WordArt 4"/>
          <p:cNvSpPr>
            <a:spLocks noChangeArrowheads="1" noChangeShapeType="1"/>
          </p:cNvSpPr>
          <p:nvPr/>
        </p:nvSpPr>
        <p:spPr bwMode="auto">
          <a:xfrm>
            <a:off x="4572000" y="1600200"/>
            <a:ext cx="381000" cy="400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3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8"/>
          <p:cNvSpPr>
            <a:spLocks noChangeArrowheads="1" noChangeShapeType="1" noTextEdit="1"/>
          </p:cNvSpPr>
          <p:nvPr/>
        </p:nvSpPr>
        <p:spPr bwMode="auto">
          <a:xfrm>
            <a:off x="1295400" y="114300"/>
            <a:ext cx="6505306" cy="2000548"/>
          </a:xfrm>
          <a:prstGeom prst="rect">
            <a:avLst/>
          </a:prstGeom>
        </p:spPr>
        <p:txBody>
          <a:bodyPr wrap="none" fromWordArt="1">
            <a:spAutoFit/>
          </a:bodyPr>
          <a:lstStyle/>
          <a:p>
            <a:pPr algn="ctr">
              <a:defRPr/>
            </a:pPr>
            <a:r>
              <a:rPr lang="en-US" sz="6200" b="1" kern="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/>
              </a:rPr>
              <a:t>Over Commitment</a:t>
            </a:r>
            <a:r>
              <a:rPr lang="en-US" sz="6200" b="1" kern="10" dirty="0" smtClean="0">
                <a:solidFill>
                  <a:srgbClr val="002060"/>
                </a:solidFill>
                <a:latin typeface="Candara" pitchFamily="34" charset="0"/>
                <a:cs typeface="Times New Roman"/>
              </a:rPr>
              <a:t/>
            </a:r>
            <a:br>
              <a:rPr lang="en-US" sz="6200" b="1" kern="10" dirty="0" smtClean="0">
                <a:solidFill>
                  <a:srgbClr val="002060"/>
                </a:solidFill>
                <a:latin typeface="Candara" pitchFamily="34" charset="0"/>
                <a:cs typeface="Times New Roman"/>
              </a:rPr>
            </a:br>
            <a:r>
              <a:rPr lang="en-US" sz="6200" b="1" i="1" kern="10" dirty="0" smtClean="0">
                <a:solidFill>
                  <a:srgbClr val="0000CC"/>
                </a:solidFill>
                <a:latin typeface="Candara" pitchFamily="34" charset="0"/>
                <a:cs typeface="Times New Roman"/>
              </a:rPr>
              <a:t>A Costly Lie</a:t>
            </a:r>
            <a:endParaRPr lang="en-US" sz="6200" b="1" i="1" kern="10" dirty="0">
              <a:solidFill>
                <a:srgbClr val="0000CC"/>
              </a:solidFill>
              <a:latin typeface="Candara" pitchFamily="34" charset="0"/>
              <a:cs typeface="Times New Roman"/>
            </a:endParaRPr>
          </a:p>
        </p:txBody>
      </p:sp>
      <p:pic>
        <p:nvPicPr>
          <p:cNvPr id="26626" name="Picture 2" descr="http://media02.hongkiat.com/productivity-vs-tools/stress-over-wor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8270" y="1828800"/>
            <a:ext cx="5446931" cy="272891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577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0"/>
            <a:ext cx="73914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</a:t>
            </a:r>
          </a:p>
          <a:p>
            <a:pPr algn="ctr"/>
            <a:r>
              <a:rPr lang="en-US" altLang="en-US" sz="6200" b="1" dirty="0">
                <a:solidFill>
                  <a:srgbClr val="0000CC"/>
                </a:solidFill>
                <a:latin typeface="Candara" pitchFamily="34" charset="0"/>
              </a:rPr>
              <a:t>Promises</a:t>
            </a:r>
          </a:p>
          <a:p>
            <a:pPr algn="ctr"/>
            <a:r>
              <a:rPr lang="en-US" altLang="en-US" sz="6200" b="1" dirty="0">
                <a:solidFill>
                  <a:srgbClr val="0000FF"/>
                </a:solidFill>
                <a:latin typeface="Candara" pitchFamily="34" charset="0"/>
              </a:rPr>
              <a:t>Excellence</a:t>
            </a:r>
          </a:p>
        </p:txBody>
      </p:sp>
      <p:pic>
        <p:nvPicPr>
          <p:cNvPr id="22530" name="Picture 2" descr="http://rbe.it/news/files/2014/03/pinky-swear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688" y="2400300"/>
            <a:ext cx="5149624" cy="257175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133350"/>
            <a:ext cx="73914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</a:t>
            </a:r>
          </a:p>
          <a:p>
            <a:pPr algn="ctr"/>
            <a:r>
              <a:rPr lang="en-US" altLang="en-US" sz="6200" b="1" dirty="0">
                <a:solidFill>
                  <a:srgbClr val="0000CC"/>
                </a:solidFill>
                <a:latin typeface="Candara" pitchFamily="34" charset="0"/>
              </a:rPr>
              <a:t>Promises</a:t>
            </a:r>
          </a:p>
          <a:p>
            <a:pPr algn="ctr"/>
            <a:r>
              <a:rPr lang="en-US" altLang="en-US" sz="5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Yes, No, Maybe So</a:t>
            </a:r>
          </a:p>
        </p:txBody>
      </p:sp>
      <p:pic>
        <p:nvPicPr>
          <p:cNvPr id="41986" name="Picture 2" descr="http://images.sodahead.com/polls/002568453/195050609_yes_no_maybe_red_dice_pc_image_500_clr_answer_3_x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28950"/>
            <a:ext cx="3333750" cy="2500313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838200" y="-19050"/>
            <a:ext cx="7391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</a:t>
            </a:r>
          </a:p>
          <a:p>
            <a:pPr algn="ctr"/>
            <a:r>
              <a:rPr lang="en-US" altLang="en-US" sz="5400" b="1" dirty="0" smtClean="0">
                <a:solidFill>
                  <a:srgbClr val="000099"/>
                </a:solidFill>
                <a:latin typeface="Candara" pitchFamily="34" charset="0"/>
              </a:rPr>
              <a:t>Promises</a:t>
            </a:r>
            <a:endParaRPr lang="en-US" alt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66800" y="2800350"/>
            <a:ext cx="6934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Complete </a:t>
            </a:r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it, Delegate it</a:t>
            </a:r>
          </a:p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or Re-Negotiate it.</a:t>
            </a:r>
          </a:p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 will not Abandon </a:t>
            </a:r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it.</a:t>
            </a:r>
            <a:endParaRPr lang="en-US" altLang="en-US" sz="40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http://wp.patheos.com.s3.amazonaws.com/blogs/theanchoress/files/2013/05/shutterstock_ye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1581150"/>
            <a:ext cx="2262644" cy="1276132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18681" y="2757280"/>
            <a:ext cx="6934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Requires Resources</a:t>
            </a:r>
          </a:p>
          <a:p>
            <a:pPr algn="ctr"/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Time, Space, $’s, Team</a:t>
            </a:r>
          </a:p>
          <a:p>
            <a:pPr algn="ctr"/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Creativity, Ingenuity, Energy</a:t>
            </a:r>
            <a:endParaRPr lang="en-US" altLang="en-US" sz="40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http://wp.patheos.com.s3.amazonaws.com/blogs/theanchoress/files/2013/05/shutterstock_ye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1581150"/>
            <a:ext cx="2262644" cy="127613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4400" y="-19050"/>
            <a:ext cx="7391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</a:t>
            </a:r>
          </a:p>
          <a:p>
            <a:pPr algn="ctr"/>
            <a:r>
              <a:rPr lang="en-US" altLang="en-US" sz="5400" b="1" dirty="0" smtClean="0">
                <a:solidFill>
                  <a:srgbClr val="000099"/>
                </a:solidFill>
                <a:latin typeface="Candara" pitchFamily="34" charset="0"/>
              </a:rPr>
              <a:t>Promises</a:t>
            </a:r>
            <a:endParaRPr lang="en-US" alt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33400" y="133350"/>
            <a:ext cx="7772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What is the Result </a:t>
            </a:r>
            <a:endParaRPr lang="en-US" altLang="en-US" sz="6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of keeping </a:t>
            </a:r>
            <a:r>
              <a:rPr lang="en-US" alt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 </a:t>
            </a:r>
          </a:p>
          <a:p>
            <a:pPr algn="ctr"/>
            <a:r>
              <a:rPr lang="en-US" alt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 </a:t>
            </a:r>
            <a:r>
              <a:rPr lang="en-US" alt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&amp; Promises</a:t>
            </a:r>
            <a:r>
              <a:rPr lang="en-US" alt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</a:t>
            </a:r>
          </a:p>
        </p:txBody>
      </p:sp>
      <p:pic>
        <p:nvPicPr>
          <p:cNvPr id="18434" name="Picture 2" descr="http://www.dba-oracle.com/images/oracle_over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866668"/>
            <a:ext cx="287655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://ericgoldsteinphd.com/wp-content/uploads/2013/02/bigstock-Business-Relaxation-Feet-Up-180812.jpg"/>
          <p:cNvPicPr>
            <a:picLocks noChangeAspect="1" noChangeArrowheads="1"/>
          </p:cNvPicPr>
          <p:nvPr/>
        </p:nvPicPr>
        <p:blipFill>
          <a:blip r:embed="rId4" cstate="print"/>
          <a:srcRect l="44698"/>
          <a:stretch>
            <a:fillRect/>
          </a:stretch>
        </p:blipFill>
        <p:spPr bwMode="auto">
          <a:xfrm>
            <a:off x="4953000" y="2866668"/>
            <a:ext cx="2057400" cy="185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971549"/>
            <a:ext cx="5334000" cy="4000501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85800" y="133350"/>
            <a:ext cx="7696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 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Result of Keeping your 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Commitments 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 </a:t>
            </a:r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Promises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  <a:endParaRPr lang="en-US" alt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Trust</a:t>
            </a:r>
            <a:endParaRPr lang="en-US" altLang="en-US" sz="44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44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Abundance</a:t>
            </a:r>
          </a:p>
          <a:p>
            <a:pPr algn="ctr"/>
            <a:r>
              <a:rPr lang="en-US" altLang="en-US" sz="44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Satisfaction</a:t>
            </a:r>
          </a:p>
          <a:p>
            <a:pPr algn="ctr"/>
            <a:r>
              <a:rPr lang="en-US" altLang="en-US" sz="44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Fulfillment</a:t>
            </a:r>
          </a:p>
          <a:p>
            <a:pPr algn="ctr"/>
            <a:r>
              <a:rPr lang="en-US" altLang="en-US" sz="44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Freedom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57200" y="144780"/>
            <a:ext cx="7924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Commitment                           </a:t>
            </a:r>
          </a:p>
          <a:p>
            <a:pPr algn="ctr"/>
            <a:endParaRPr lang="en-US" altLang="en-US" sz="1200" b="1" dirty="0">
              <a:solidFill>
                <a:srgbClr val="000099"/>
              </a:solidFill>
            </a:endParaRPr>
          </a:p>
          <a:p>
            <a:pPr algn="ctr"/>
            <a:r>
              <a:rPr lang="en-US" altLang="en-US" sz="48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Is a False Promise</a:t>
            </a:r>
            <a:endParaRPr lang="en-US" altLang="en-US" sz="48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http://wayswelearnaboutfilms.files.wordpress.com/2012/05/paperwork-climbing-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98538"/>
            <a:ext cx="3581400" cy="33878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90600" y="2419350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It’s a Lie</a:t>
            </a:r>
            <a:endParaRPr lang="en-US" alt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685800" y="1504950"/>
            <a:ext cx="80010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What’s First?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09600" y="1727770"/>
            <a:ext cx="78105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It’s </a:t>
            </a:r>
            <a:r>
              <a:rPr lang="en-US" altLang="en-US" sz="44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Saying Yes </a:t>
            </a:r>
          </a:p>
          <a:p>
            <a:pPr algn="ctr"/>
            <a:r>
              <a:rPr lang="en-US" alt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Instead of  Saying </a:t>
            </a:r>
            <a:endParaRPr lang="en-US" altLang="en-US" sz="3200" b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44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No </a:t>
            </a:r>
            <a:r>
              <a:rPr lang="en-US" altLang="en-US" sz="44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or Maybe so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0"/>
            <a:ext cx="7924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Commitment                           </a:t>
            </a:r>
          </a:p>
        </p:txBody>
      </p:sp>
      <p:pic>
        <p:nvPicPr>
          <p:cNvPr id="9" name="Picture 2" descr="http://images.sodahead.com/polls/002568453/195050609_yes_no_maybe_red_dice_pc_image_500_clr_answer_3_x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0900" y="3562350"/>
            <a:ext cx="2438400" cy="18288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257300" y="867817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It’s </a:t>
            </a:r>
            <a:r>
              <a:rPr lang="en-US" altLang="en-US" sz="5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</a:t>
            </a:r>
            <a:r>
              <a:rPr lang="en-US" altLang="en-US" sz="5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Lie</a:t>
            </a:r>
            <a:endParaRPr lang="en-US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90550" y="840522"/>
            <a:ext cx="7810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At Best I’ll Deliver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3400" y="0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</a:t>
            </a:r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Commitment: </a:t>
            </a:r>
            <a:r>
              <a:rPr lang="en-US" altLang="en-US" sz="44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It’s a Lie</a:t>
            </a:r>
            <a:endParaRPr lang="en-US" altLang="en-US" sz="4400" b="1" i="1" dirty="0">
              <a:solidFill>
                <a:srgbClr val="8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0550" y="1200150"/>
            <a:ext cx="7810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Late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5826" y="2057221"/>
            <a:ext cx="781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Quality Less than Promised</a:t>
            </a:r>
          </a:p>
          <a:p>
            <a:pPr algn="ctr"/>
            <a:r>
              <a:rPr lang="en-US" altLang="en-US" sz="40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80%, 70%, 60%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5826" y="3181350"/>
            <a:ext cx="7810500" cy="1754326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or</a:t>
            </a:r>
          </a:p>
          <a:p>
            <a:pPr algn="ctr"/>
            <a:r>
              <a:rPr lang="en-US" altLang="en-US" sz="44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Abandoned</a:t>
            </a:r>
          </a:p>
          <a:p>
            <a:pPr algn="ctr"/>
            <a:r>
              <a:rPr lang="en-US" alt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And not delivered at all…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xconomy.com/wordpress/wp-content/images/2012/04/Depositphotos_10165500_XS-e1335413420839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-1028700" y="1047750"/>
            <a:ext cx="4381500" cy="29718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90145" y="696149"/>
            <a:ext cx="7810500" cy="43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altLang="en-US" sz="4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The Cost:</a:t>
            </a:r>
          </a:p>
          <a:p>
            <a:pPr algn="ctr">
              <a:spcAft>
                <a:spcPts val="800"/>
              </a:spcAft>
            </a:pPr>
            <a:r>
              <a:rPr lang="en-US" altLang="en-US" sz="32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Unknown, Unknowable</a:t>
            </a:r>
          </a:p>
          <a:p>
            <a:pPr algn="ctr">
              <a:spcAft>
                <a:spcPts val="800"/>
              </a:spcAft>
            </a:pPr>
            <a:r>
              <a:rPr lang="en-US" alt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Break of Trust</a:t>
            </a:r>
          </a:p>
          <a:p>
            <a:pPr algn="ctr">
              <a:spcAft>
                <a:spcPts val="800"/>
              </a:spcAft>
            </a:pPr>
            <a:r>
              <a:rPr lang="en-US" altLang="en-US" sz="32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Negative Fall out </a:t>
            </a:r>
            <a:r>
              <a:rPr lang="en-US" altLang="en-US" sz="3200" b="1" dirty="0" err="1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Downline</a:t>
            </a:r>
            <a:endParaRPr lang="en-US" altLang="en-US" sz="3200" b="1" dirty="0" smtClean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alt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Effecting others Reputation</a:t>
            </a:r>
          </a:p>
          <a:p>
            <a:pPr algn="ctr">
              <a:spcAft>
                <a:spcPts val="800"/>
              </a:spcAft>
            </a:pPr>
            <a:r>
              <a:rPr lang="en-US" altLang="en-US" sz="32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Sacrifices Family, Body,</a:t>
            </a:r>
          </a:p>
          <a:p>
            <a:pPr algn="ctr">
              <a:spcAft>
                <a:spcPts val="800"/>
              </a:spcAft>
            </a:pPr>
            <a:r>
              <a:rPr lang="en-US" alt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People Mad at you</a:t>
            </a:r>
            <a:endParaRPr lang="en-US" altLang="en-US" sz="32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3400" y="0"/>
            <a:ext cx="792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</a:t>
            </a:r>
            <a:r>
              <a:rPr lang="en-US" alt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Commitment: </a:t>
            </a:r>
            <a:r>
              <a:rPr lang="en-US" altLang="en-US" sz="40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It’s a Lie</a:t>
            </a:r>
            <a:endParaRPr lang="en-US" alt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71500" y="3257550"/>
            <a:ext cx="7810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Triggers Toxic Shame</a:t>
            </a:r>
          </a:p>
          <a:p>
            <a:pPr algn="ctr"/>
            <a:r>
              <a:rPr lang="en-US" altLang="en-US" sz="40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“There’s something wrong with me”</a:t>
            </a:r>
            <a:endParaRPr lang="en-US" altLang="en-US" sz="4000" b="1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95300" y="-95250"/>
            <a:ext cx="7924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Commitment                           </a:t>
            </a:r>
          </a:p>
        </p:txBody>
      </p:sp>
      <p:pic>
        <p:nvPicPr>
          <p:cNvPr id="5" name="Picture 6" descr="http://www.ivypress.co.uk/wp-content/uploads/I-SMAR-Ashamed-3-a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1" y="1577501"/>
            <a:ext cx="7228313" cy="204199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647700"/>
            <a:ext cx="792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alt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False </a:t>
            </a:r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Promise: </a:t>
            </a:r>
            <a:r>
              <a:rPr lang="en-US" altLang="en-US" sz="40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It’s </a:t>
            </a:r>
            <a:r>
              <a:rPr lang="en-US" altLang="en-US" sz="4000" b="1" i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a Lie</a:t>
            </a:r>
          </a:p>
          <a:p>
            <a:pPr algn="ctr"/>
            <a:endParaRPr lang="en-US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90550" y="742950"/>
            <a:ext cx="7810500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Triggers</a:t>
            </a:r>
            <a:r>
              <a:rPr lang="en-US" alt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altLang="en-US" sz="4000" b="1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altLang="en-US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Bio-Chemistry</a:t>
            </a:r>
          </a:p>
          <a:p>
            <a:pPr algn="ctr">
              <a:spcAft>
                <a:spcPts val="600"/>
              </a:spcAft>
            </a:pPr>
            <a:r>
              <a:rPr lang="en-US" altLang="en-US" sz="28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Overwhelm, Urgency, Toxic Shame</a:t>
            </a:r>
          </a:p>
          <a:p>
            <a:pPr algn="ctr">
              <a:spcAft>
                <a:spcPts val="600"/>
              </a:spcAft>
            </a:pPr>
            <a:r>
              <a:rPr lang="en-US" altLang="en-US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Addiction to the Bio-Chemistry</a:t>
            </a:r>
          </a:p>
          <a:p>
            <a:pPr algn="ctr">
              <a:spcAft>
                <a:spcPts val="600"/>
              </a:spcAft>
            </a:pPr>
            <a:r>
              <a:rPr lang="en-US" altLang="en-US" sz="28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Numbness – Disassociation</a:t>
            </a:r>
          </a:p>
          <a:p>
            <a:pPr algn="ctr">
              <a:spcAft>
                <a:spcPts val="1800"/>
              </a:spcAft>
            </a:pPr>
            <a:r>
              <a:rPr lang="en-US" altLang="en-US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Shameless Behavior</a:t>
            </a:r>
          </a:p>
          <a:p>
            <a:pPr algn="ctr"/>
            <a:r>
              <a:rPr lang="en-US" alt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It’s Saying Yes…</a:t>
            </a:r>
          </a:p>
          <a:p>
            <a:pPr algn="ctr"/>
            <a:r>
              <a:rPr lang="en-US" alt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Instead of No or Maybe So.</a:t>
            </a:r>
            <a:endParaRPr lang="en-US" altLang="en-US" sz="32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3400" y="-95250"/>
            <a:ext cx="79248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Commitment                           </a:t>
            </a:r>
          </a:p>
          <a:p>
            <a:pPr algn="ctr"/>
            <a:endParaRPr lang="en-US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524000" y="3827859"/>
            <a:ext cx="6096000" cy="11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533400" y="666750"/>
            <a:ext cx="78486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Toxic Shame</a:t>
            </a:r>
          </a:p>
          <a:p>
            <a:pPr algn="ctr"/>
            <a:r>
              <a:rPr lang="en-US" altLang="en-US" sz="32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“There's </a:t>
            </a:r>
            <a:r>
              <a:rPr lang="en-US" altLang="en-US" sz="3200" b="1" i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something wrong with me”</a:t>
            </a:r>
          </a:p>
          <a:p>
            <a:pPr algn="ctr"/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609600" y="-95250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Commitment Cycle</a:t>
            </a: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762000" y="2114550"/>
            <a:ext cx="76200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So, because I believe: </a:t>
            </a:r>
            <a:endParaRPr lang="en-US" altLang="en-US" sz="24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2800" b="1" i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“There’s something wrong with </a:t>
            </a:r>
            <a:r>
              <a:rPr lang="en-US" altLang="en-US" sz="28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me,”</a:t>
            </a:r>
          </a:p>
          <a:p>
            <a:pPr algn="ctr"/>
            <a:endParaRPr lang="en-US" altLang="en-US" sz="1000" b="1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28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 need to </a:t>
            </a:r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Over </a:t>
            </a:r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altLang="en-US" sz="40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ommit </a:t>
            </a:r>
            <a:r>
              <a:rPr lang="en-US" altLang="en-US" sz="28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even </a:t>
            </a:r>
            <a:r>
              <a:rPr lang="en-US" altLang="en-US" sz="28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more…</a:t>
            </a:r>
          </a:p>
          <a:p>
            <a:pPr algn="ctr"/>
            <a:endParaRPr lang="en-US" altLang="en-US" sz="10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28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Then I </a:t>
            </a:r>
            <a:r>
              <a:rPr lang="en-US" altLang="en-US" sz="36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altLang="en-US" sz="36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on’t</a:t>
            </a:r>
            <a:r>
              <a:rPr lang="en-US" altLang="en-US" sz="28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deliver </a:t>
            </a:r>
            <a:r>
              <a:rPr lang="en-US" altLang="en-US" sz="36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Again</a:t>
            </a:r>
            <a:r>
              <a:rPr lang="en-US" altLang="en-US" sz="28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US" altLang="en-US" sz="3600" b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Again</a:t>
            </a:r>
            <a:r>
              <a:rPr lang="en-US" altLang="en-US" sz="2800" b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And then I need to……………..</a:t>
            </a:r>
          </a:p>
          <a:p>
            <a:pPr algn="ctr"/>
            <a:endParaRPr lang="en-US" altLang="en-US" sz="2000" b="1" dirty="0">
              <a:solidFill>
                <a:schemeClr val="bg1"/>
              </a:solidFill>
            </a:endParaRPr>
          </a:p>
          <a:p>
            <a:pPr algn="ctr"/>
            <a:endParaRPr lang="en-US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524000" y="1962150"/>
            <a:ext cx="6096000" cy="11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88720"/>
            <a:ext cx="5334000" cy="4267200"/>
          </a:xfrm>
          <a:prstGeom prst="rect">
            <a:avLst/>
          </a:prstGeom>
          <a:noFill/>
        </p:spPr>
      </p:pic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2209800" y="2038350"/>
            <a:ext cx="5295900" cy="2667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457200" y="-65455"/>
            <a:ext cx="7620000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Option to</a:t>
            </a:r>
          </a:p>
          <a:p>
            <a:pPr algn="ctr"/>
            <a:r>
              <a:rPr lang="en-US" alt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Toxic Shame Cycle</a:t>
            </a:r>
          </a:p>
          <a:p>
            <a:pPr algn="ctr"/>
            <a:endParaRPr lang="en-US" altLang="en-US" sz="11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2286000" y="2190750"/>
            <a:ext cx="5410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Healthy Shame</a:t>
            </a:r>
          </a:p>
          <a:p>
            <a:pPr algn="ctr"/>
            <a:r>
              <a:rPr lang="en-US" altLang="en-US" sz="40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“I made a </a:t>
            </a:r>
            <a:r>
              <a:rPr lang="en-US" altLang="en-US" sz="4000" b="1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Mistake.”</a:t>
            </a:r>
            <a:endParaRPr lang="en-US" altLang="en-US" sz="4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Learn, Change</a:t>
            </a:r>
          </a:p>
          <a:p>
            <a:pPr algn="ctr"/>
            <a:r>
              <a:rPr lang="en-US" altLang="en-US" sz="36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altLang="en-US" sz="36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nd Choose</a:t>
            </a:r>
            <a:endParaRPr lang="en-US" altLang="en-US" sz="36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0" y="2110251"/>
            <a:ext cx="1592580" cy="762000"/>
            <a:chOff x="1855087" y="2340893"/>
            <a:chExt cx="1371600" cy="400050"/>
          </a:xfrm>
        </p:grpSpPr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 rot="10800000">
              <a:off x="1855087" y="2340893"/>
              <a:ext cx="1371600" cy="400050"/>
            </a:xfrm>
            <a:prstGeom prst="wedgeRoundRectCallout">
              <a:avLst>
                <a:gd name="adj1" fmla="val 12371"/>
                <a:gd name="adj2" fmla="val 8596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29703" name="WordArt 14"/>
            <p:cNvSpPr>
              <a:spLocks noChangeArrowheads="1" noChangeShapeType="1"/>
            </p:cNvSpPr>
            <p:nvPr/>
          </p:nvSpPr>
          <p:spPr bwMode="auto">
            <a:xfrm>
              <a:off x="2035196" y="2423160"/>
              <a:ext cx="1066800" cy="2286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3200" b="1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Calibri" pitchFamily="34" charset="0"/>
                  <a:cs typeface="Times New Roman"/>
                </a:rPr>
                <a:t>Lie</a:t>
              </a: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49580" y="1200150"/>
            <a:ext cx="7620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altLang="en-US" sz="11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32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altLang="en-US" sz="3200" b="1" i="1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There’s something wrong with </a:t>
            </a:r>
            <a:r>
              <a:rPr lang="en-US" altLang="en-US" sz="32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me.”</a:t>
            </a:r>
            <a:endParaRPr lang="en-US" altLang="en-US" sz="3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oodmoneying.com/wp-content/uploads/2013/08/freed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2140" y="2571750"/>
            <a:ext cx="5181600" cy="28336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02920" y="1504950"/>
            <a:ext cx="7772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Choose…  </a:t>
            </a:r>
            <a:endParaRPr lang="en-US" altLang="en-US" sz="36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40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Sobriety, Impeccability, Excellence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4340" y="-151090"/>
            <a:ext cx="7924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Over </a:t>
            </a:r>
            <a:r>
              <a:rPr lang="en-US" altLang="en-US" sz="6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Commitment</a:t>
            </a:r>
            <a:endParaRPr lang="en-US" altLang="en-US" sz="4400" b="1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341120" y="1428750"/>
            <a:ext cx="6096000" cy="11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666750"/>
            <a:ext cx="792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4400" b="1" i="1" dirty="0" smtClean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Is a costly Lie.</a:t>
            </a:r>
            <a:endParaRPr lang="en-US" altLang="en-US" sz="4400" b="1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90600" y="742950"/>
            <a:ext cx="2819400" cy="2590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WordArt 7"/>
          <p:cNvSpPr>
            <a:spLocks noChangeArrowheads="1" noChangeShapeType="1"/>
          </p:cNvSpPr>
          <p:nvPr/>
        </p:nvSpPr>
        <p:spPr bwMode="auto">
          <a:xfrm>
            <a:off x="1219200" y="1303735"/>
            <a:ext cx="6400800" cy="19538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Awakening Excellence</a:t>
            </a:r>
            <a:endParaRPr lang="en-US" sz="4000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838200" y="1200150"/>
            <a:ext cx="8001000" cy="2457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Context First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380305" y="309703"/>
            <a:ext cx="8512175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 Lack</a:t>
            </a:r>
          </a:p>
          <a:p>
            <a:pPr algn="ctr"/>
            <a:r>
              <a:rPr lang="en-US" sz="6600" b="1" i="1" dirty="0" smtClean="0">
                <a:solidFill>
                  <a:srgbClr val="000099"/>
                </a:solidFill>
                <a:latin typeface="Candara" pitchFamily="34" charset="0"/>
              </a:rPr>
              <a:t>An Exercise</a:t>
            </a:r>
          </a:p>
          <a:p>
            <a:pPr algn="ctr"/>
            <a:r>
              <a:rPr lang="en-US" sz="6600" b="1" i="1" dirty="0" smtClean="0">
                <a:solidFill>
                  <a:srgbClr val="000099"/>
                </a:solidFill>
                <a:latin typeface="Candara" pitchFamily="34" charset="0"/>
              </a:rPr>
              <a:t>For awareness</a:t>
            </a:r>
            <a:endParaRPr lang="en-US" sz="6600" b="1" i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0525" y="330994"/>
          <a:ext cx="8479808" cy="3630025"/>
        </p:xfrm>
        <a:graphic>
          <a:graphicData uri="http://schemas.openxmlformats.org/drawingml/2006/table">
            <a:tbl>
              <a:tblPr firstRow="1" bandRow="1"/>
              <a:tblGrid>
                <a:gridCol w="211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005">
                <a:tc>
                  <a:txBody>
                    <a:bodyPr/>
                    <a:lstStyle/>
                    <a:p>
                      <a:r>
                        <a:rPr lang="en-US" sz="3000" b="1" kern="12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Lack</a:t>
                      </a:r>
                      <a:endParaRPr lang="en-US" sz="3000" b="1" kern="1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30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30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30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00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00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00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00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7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57789"/>
              </p:ext>
            </p:extLst>
          </p:nvPr>
        </p:nvGraphicFramePr>
        <p:xfrm>
          <a:off x="390525" y="122350"/>
          <a:ext cx="8479808" cy="4253332"/>
        </p:xfrm>
        <a:graphic>
          <a:graphicData uri="http://schemas.openxmlformats.org/drawingml/2006/table">
            <a:tbl>
              <a:tblPr firstRow="1" bandRow="1"/>
              <a:tblGrid>
                <a:gridCol w="184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Lack</a:t>
                      </a:r>
                      <a:endParaRPr kumimoji="0" lang="en-US" sz="3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feel, I feel…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do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472"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Connection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Sad,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Disappointed,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Alone, Lonely, Powerless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Go to Sleep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Drink Wine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Eat Treats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71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Money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71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71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Recognition</a:t>
                      </a:r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AutoShape 20"/>
          <p:cNvSpPr>
            <a:spLocks noChangeArrowheads="1"/>
          </p:cNvSpPr>
          <p:nvPr/>
        </p:nvSpPr>
        <p:spPr bwMode="auto">
          <a:xfrm rot="10800000">
            <a:off x="347730" y="907958"/>
            <a:ext cx="5532370" cy="576749"/>
          </a:xfrm>
          <a:prstGeom prst="curvedUpArrow">
            <a:avLst>
              <a:gd name="adj1" fmla="val 85463"/>
              <a:gd name="adj2" fmla="val 327809"/>
              <a:gd name="adj3" fmla="val 33333"/>
            </a:avLst>
          </a:prstGeom>
          <a:gradFill flip="none" rotWithShape="1">
            <a:gsLst>
              <a:gs pos="19000">
                <a:srgbClr val="C00000"/>
              </a:gs>
              <a:gs pos="72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7859" name="Rectangle 5"/>
          <p:cNvSpPr>
            <a:spLocks noChangeArrowheads="1"/>
          </p:cNvSpPr>
          <p:nvPr/>
        </p:nvSpPr>
        <p:spPr bwMode="auto">
          <a:xfrm>
            <a:off x="5880100" y="995362"/>
            <a:ext cx="4443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0099"/>
                </a:solidFill>
                <a:latin typeface="Candara" pitchFamily="34" charset="0"/>
              </a:rPr>
              <a:t>I</a:t>
            </a:r>
            <a:r>
              <a:rPr lang="en-US" b="1">
                <a:solidFill>
                  <a:srgbClr val="000099"/>
                </a:solidFill>
                <a:latin typeface="Candara" pitchFamily="34" charset="0"/>
              </a:rPr>
              <a:t> </a:t>
            </a:r>
            <a:endParaRPr lang="en-US"/>
          </a:p>
        </p:txBody>
      </p:sp>
      <p:sp>
        <p:nvSpPr>
          <p:cNvPr id="77860" name="Rectangle 6"/>
          <p:cNvSpPr>
            <a:spLocks noChangeArrowheads="1"/>
          </p:cNvSpPr>
          <p:nvPr/>
        </p:nvSpPr>
        <p:spPr bwMode="auto">
          <a:xfrm>
            <a:off x="447676" y="1341034"/>
            <a:ext cx="173028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99"/>
                </a:solidFill>
                <a:latin typeface="Candara" pitchFamily="34" charset="0"/>
              </a:rPr>
              <a:t>To Get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598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73562"/>
              </p:ext>
            </p:extLst>
          </p:nvPr>
        </p:nvGraphicFramePr>
        <p:xfrm>
          <a:off x="505631" y="689020"/>
          <a:ext cx="8479808" cy="3004619"/>
        </p:xfrm>
        <a:graphic>
          <a:graphicData uri="http://schemas.openxmlformats.org/drawingml/2006/table">
            <a:tbl>
              <a:tblPr firstRow="1" bandRow="1"/>
              <a:tblGrid>
                <a:gridCol w="184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62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Lack</a:t>
                      </a:r>
                      <a:endParaRPr kumimoji="0" lang="en-US" sz="3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feel, I feel…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do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0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326"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Connection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Sad,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Disappointed,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Alone, Lonely, Powerless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Go to Sleep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Drink Wine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Eat Treats</a:t>
                      </a: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8867" name="Rectangle 5"/>
          <p:cNvSpPr>
            <a:spLocks noChangeArrowheads="1"/>
          </p:cNvSpPr>
          <p:nvPr/>
        </p:nvSpPr>
        <p:spPr bwMode="auto">
          <a:xfrm>
            <a:off x="5561616" y="2338578"/>
            <a:ext cx="4443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99"/>
                </a:solidFill>
                <a:latin typeface="Candara" pitchFamily="34" charset="0"/>
              </a:rPr>
              <a:t>I</a:t>
            </a:r>
            <a:r>
              <a:rPr lang="en-US" b="1" dirty="0">
                <a:solidFill>
                  <a:srgbClr val="000099"/>
                </a:solidFill>
                <a:latin typeface="Candara" pitchFamily="34" charset="0"/>
              </a:rPr>
              <a:t> </a:t>
            </a:r>
            <a:endParaRPr lang="en-US" dirty="0"/>
          </a:p>
        </p:txBody>
      </p:sp>
      <p:sp>
        <p:nvSpPr>
          <p:cNvPr id="78868" name="Rectangle 6"/>
          <p:cNvSpPr>
            <a:spLocks noChangeArrowheads="1"/>
          </p:cNvSpPr>
          <p:nvPr/>
        </p:nvSpPr>
        <p:spPr bwMode="auto">
          <a:xfrm>
            <a:off x="512070" y="2630380"/>
            <a:ext cx="173028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99"/>
                </a:solidFill>
                <a:latin typeface="Candara" pitchFamily="34" charset="0"/>
              </a:rPr>
              <a:t>To Get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6096120" y="1876912"/>
            <a:ext cx="5164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endParaRPr lang="en-US" sz="5400" dirty="0">
              <a:solidFill>
                <a:srgbClr val="FF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9727" y="129233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</a:t>
            </a:r>
            <a:endParaRPr lang="en-US" sz="5400" dirty="0">
              <a:solidFill>
                <a:srgbClr val="FF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8141" y="1880015"/>
            <a:ext cx="5100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3</a:t>
            </a:r>
            <a:endParaRPr lang="en-US" sz="5400" dirty="0">
              <a:solidFill>
                <a:srgbClr val="FF0000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8873" name="Rectangle 10"/>
          <p:cNvSpPr>
            <a:spLocks noChangeArrowheads="1"/>
          </p:cNvSpPr>
          <p:nvPr/>
        </p:nvSpPr>
        <p:spPr bwMode="auto">
          <a:xfrm>
            <a:off x="2559558" y="1961779"/>
            <a:ext cx="18758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99"/>
                </a:solidFill>
                <a:latin typeface="Candara" pitchFamily="34" charset="0"/>
              </a:rPr>
              <a:t>I’m having Feelings</a:t>
            </a:r>
            <a:endParaRPr lang="en-US" sz="800" dirty="0"/>
          </a:p>
        </p:txBody>
      </p:sp>
      <p:sp>
        <p:nvSpPr>
          <p:cNvPr id="78874" name="Rectangle 11"/>
          <p:cNvSpPr>
            <a:spLocks noChangeArrowheads="1"/>
          </p:cNvSpPr>
          <p:nvPr/>
        </p:nvSpPr>
        <p:spPr bwMode="auto">
          <a:xfrm>
            <a:off x="6612608" y="2070026"/>
            <a:ext cx="1919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ndara" pitchFamily="34" charset="0"/>
              </a:rPr>
              <a:t>Reacting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651939" y="2547080"/>
            <a:ext cx="15062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To the Feelings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 rot="10800000">
            <a:off x="643943" y="1435994"/>
            <a:ext cx="6040191" cy="736238"/>
          </a:xfrm>
          <a:prstGeom prst="curvedUpArrow">
            <a:avLst>
              <a:gd name="adj1" fmla="val 72351"/>
              <a:gd name="adj2" fmla="val 179029"/>
              <a:gd name="adj3" fmla="val 33333"/>
            </a:avLst>
          </a:prstGeom>
          <a:gradFill>
            <a:gsLst>
              <a:gs pos="19000">
                <a:srgbClr val="C00000"/>
              </a:gs>
              <a:gs pos="72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5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51515" y="1972983"/>
            <a:ext cx="9374641" cy="361381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85418"/>
              </p:ext>
            </p:extLst>
          </p:nvPr>
        </p:nvGraphicFramePr>
        <p:xfrm>
          <a:off x="390525" y="330994"/>
          <a:ext cx="8479808" cy="3751190"/>
        </p:xfrm>
        <a:graphic>
          <a:graphicData uri="http://schemas.openxmlformats.org/drawingml/2006/table">
            <a:tbl>
              <a:tblPr firstRow="1" bandRow="1"/>
              <a:tblGrid>
                <a:gridCol w="184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Lack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feel, I feel…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do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Empowered Action</a:t>
                      </a:r>
                      <a:endParaRPr lang="en-US" sz="2100" b="1" kern="1200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14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Connection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Sad,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Disappointed,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Alone, Lonely, Powerless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Go to Sleep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Drink Wine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Eat Treats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Call a Friend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Join a Ski Club</a:t>
                      </a:r>
                      <a:r>
                        <a:rPr lang="en-US" sz="1800" b="1" kern="1200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Go to Church</a:t>
                      </a: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WordArt 15"/>
          <p:cNvSpPr>
            <a:spLocks noChangeArrowheads="1" noChangeShapeType="1"/>
          </p:cNvSpPr>
          <p:nvPr/>
        </p:nvSpPr>
        <p:spPr bwMode="auto">
          <a:xfrm>
            <a:off x="7081249" y="3167730"/>
            <a:ext cx="1666603" cy="125886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Empowered 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Action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I can do 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to resolve </a:t>
            </a:r>
          </a:p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the lacking</a:t>
            </a:r>
          </a:p>
        </p:txBody>
      </p:sp>
      <p:sp>
        <p:nvSpPr>
          <p:cNvPr id="15" name="WordArt 16"/>
          <p:cNvSpPr>
            <a:spLocks noChangeArrowheads="1" noChangeShapeType="1"/>
          </p:cNvSpPr>
          <p:nvPr/>
        </p:nvSpPr>
        <p:spPr bwMode="auto">
          <a:xfrm>
            <a:off x="840473" y="4394257"/>
            <a:ext cx="1319936" cy="56316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Candara"/>
              </a:rPr>
              <a:t>I am </a:t>
            </a:r>
          </a:p>
          <a:p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Candara"/>
              </a:rPr>
              <a:t>Lacking</a:t>
            </a:r>
          </a:p>
        </p:txBody>
      </p:sp>
      <p:sp>
        <p:nvSpPr>
          <p:cNvPr id="17" name="AutoShape 19"/>
          <p:cNvSpPr>
            <a:spLocks noChangeArrowheads="1"/>
          </p:cNvSpPr>
          <p:nvPr/>
        </p:nvSpPr>
        <p:spPr bwMode="auto">
          <a:xfrm rot="9848189">
            <a:off x="940603" y="3795455"/>
            <a:ext cx="1777985" cy="366678"/>
          </a:xfrm>
          <a:prstGeom prst="curvedUpArrow">
            <a:avLst>
              <a:gd name="adj1" fmla="val 36744"/>
              <a:gd name="adj2" fmla="val 137245"/>
              <a:gd name="adj3" fmla="val 33333"/>
            </a:avLst>
          </a:prstGeom>
          <a:gradFill>
            <a:gsLst>
              <a:gs pos="19000">
                <a:srgbClr val="FFC000"/>
              </a:gs>
              <a:gs pos="72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 rot="10800000">
            <a:off x="473429" y="2144653"/>
            <a:ext cx="7852762" cy="935600"/>
          </a:xfrm>
          <a:prstGeom prst="curvedUpArrow">
            <a:avLst>
              <a:gd name="adj1" fmla="val 72351"/>
              <a:gd name="adj2" fmla="val 179029"/>
              <a:gd name="adj3" fmla="val 33333"/>
            </a:avLst>
          </a:prstGeom>
          <a:gradFill>
            <a:gsLst>
              <a:gs pos="19000">
                <a:srgbClr val="C00000"/>
              </a:gs>
              <a:gs pos="72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19" name="WordArt 21"/>
          <p:cNvSpPr>
            <a:spLocks noChangeArrowheads="1" noChangeShapeType="1"/>
          </p:cNvSpPr>
          <p:nvPr/>
        </p:nvSpPr>
        <p:spPr bwMode="auto">
          <a:xfrm>
            <a:off x="3244774" y="3637013"/>
            <a:ext cx="507793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chemeClr val="bg1"/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" name="WordArt 25"/>
          <p:cNvSpPr>
            <a:spLocks noChangeArrowheads="1" noChangeShapeType="1"/>
          </p:cNvSpPr>
          <p:nvPr/>
        </p:nvSpPr>
        <p:spPr bwMode="auto">
          <a:xfrm>
            <a:off x="493223" y="4567439"/>
            <a:ext cx="195305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21" name="WordArt 30"/>
          <p:cNvSpPr>
            <a:spLocks noChangeArrowheads="1" noChangeShapeType="1"/>
          </p:cNvSpPr>
          <p:nvPr/>
        </p:nvSpPr>
        <p:spPr bwMode="auto">
          <a:xfrm>
            <a:off x="6795706" y="3094752"/>
            <a:ext cx="195305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22" name="WordArt 31"/>
          <p:cNvSpPr>
            <a:spLocks noChangeArrowheads="1" noChangeShapeType="1"/>
          </p:cNvSpPr>
          <p:nvPr/>
        </p:nvSpPr>
        <p:spPr bwMode="auto">
          <a:xfrm>
            <a:off x="730371" y="3094752"/>
            <a:ext cx="1305289" cy="552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Resolves</a:t>
            </a:r>
          </a:p>
          <a:p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Lacking</a:t>
            </a:r>
          </a:p>
        </p:txBody>
      </p:sp>
      <p:sp>
        <p:nvSpPr>
          <p:cNvPr id="23" name="WordArt 32"/>
          <p:cNvSpPr>
            <a:spLocks noChangeArrowheads="1" noChangeShapeType="1"/>
          </p:cNvSpPr>
          <p:nvPr/>
        </p:nvSpPr>
        <p:spPr bwMode="auto">
          <a:xfrm>
            <a:off x="419528" y="3171018"/>
            <a:ext cx="195305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25" name="WordArt 36"/>
          <p:cNvSpPr>
            <a:spLocks noChangeArrowheads="1" noChangeShapeType="1"/>
          </p:cNvSpPr>
          <p:nvPr/>
        </p:nvSpPr>
        <p:spPr bwMode="auto">
          <a:xfrm>
            <a:off x="3093847" y="2324576"/>
            <a:ext cx="2814638" cy="86965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Responding</a:t>
            </a:r>
          </a:p>
        </p:txBody>
      </p:sp>
      <p:sp>
        <p:nvSpPr>
          <p:cNvPr id="16" name="WordArt 17"/>
          <p:cNvSpPr>
            <a:spLocks noChangeArrowheads="1" noChangeShapeType="1"/>
          </p:cNvSpPr>
          <p:nvPr/>
        </p:nvSpPr>
        <p:spPr bwMode="auto">
          <a:xfrm>
            <a:off x="2490668" y="3972254"/>
            <a:ext cx="2145137" cy="87755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My Feelings </a:t>
            </a:r>
            <a:endParaRPr lang="en-US" sz="4000" b="1" kern="10" dirty="0" smtClean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pPr algn="ctr"/>
            <a:r>
              <a:rPr lang="en-US" sz="4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are </a:t>
            </a:r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telling me</a:t>
            </a:r>
          </a:p>
        </p:txBody>
      </p:sp>
    </p:spTree>
    <p:extLst>
      <p:ext uri="{BB962C8B-B14F-4D97-AF65-F5344CB8AC3E}">
        <p14:creationId xmlns:p14="http://schemas.microsoft.com/office/powerpoint/2010/main" val="35851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0525" y="330994"/>
          <a:ext cx="8479808" cy="3751190"/>
        </p:xfrm>
        <a:graphic>
          <a:graphicData uri="http://schemas.openxmlformats.org/drawingml/2006/table">
            <a:tbl>
              <a:tblPr firstRow="1" bandRow="1"/>
              <a:tblGrid>
                <a:gridCol w="184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Lack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feel, I feel…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I do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kern="120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  <a:ea typeface="+mn-ea"/>
                          <a:cs typeface="Arial" panose="020B0604020202020204" pitchFamily="34" charset="0"/>
                        </a:rPr>
                        <a:t>Empowered Action</a:t>
                      </a:r>
                      <a:endParaRPr lang="en-US" sz="21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149"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defRPr/>
                      </a:pPr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80000"/>
                        </a:lnSpc>
                        <a:spcBef>
                          <a:spcPct val="50000"/>
                        </a:spcBef>
                        <a:defRPr/>
                      </a:pPr>
                      <a:endParaRPr lang="en-US" sz="1800" b="1" kern="1200" dirty="0" smtClean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127">
                <a:tc>
                  <a:txBody>
                    <a:bodyPr/>
                    <a:lstStyle/>
                    <a:p>
                      <a:pPr algn="ctr"/>
                      <a:endParaRPr lang="en-US" sz="1800" b="1" kern="1200" dirty="0">
                        <a:solidFill>
                          <a:srgbClr val="000099"/>
                        </a:solidFill>
                        <a:latin typeface="Candara" panose="020E0502030303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024247"/>
            <a:ext cx="9144000" cy="3833503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4002" name="TextBox 2"/>
          <p:cNvSpPr txBox="1">
            <a:spLocks noChangeArrowheads="1"/>
          </p:cNvSpPr>
          <p:nvPr/>
        </p:nvSpPr>
        <p:spPr bwMode="auto">
          <a:xfrm>
            <a:off x="504826" y="1271204"/>
            <a:ext cx="81756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Emotions are Messengers</a:t>
            </a:r>
          </a:p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Candara" pitchFamily="34" charset="0"/>
              </a:rPr>
              <a:t>Choose Responding</a:t>
            </a:r>
            <a:endParaRPr lang="en-US" sz="4800" b="1" dirty="0">
              <a:solidFill>
                <a:srgbClr val="0000CC"/>
              </a:solidFill>
              <a:latin typeface="Candara" pitchFamily="34" charset="0"/>
            </a:endParaRP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Candara" pitchFamily="34" charset="0"/>
              </a:rPr>
              <a:t>Instead of</a:t>
            </a:r>
          </a:p>
          <a:p>
            <a:pPr algn="ctr"/>
            <a:r>
              <a:rPr lang="en-US" sz="4800" b="1" dirty="0">
                <a:solidFill>
                  <a:srgbClr val="000099"/>
                </a:solidFill>
                <a:latin typeface="Candara" pitchFamily="34" charset="0"/>
              </a:rPr>
              <a:t>Reacting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Candara" pitchFamily="34" charset="0"/>
              </a:rPr>
              <a:t>To your feelings</a:t>
            </a:r>
          </a:p>
        </p:txBody>
      </p:sp>
    </p:spTree>
    <p:extLst>
      <p:ext uri="{BB962C8B-B14F-4D97-AF65-F5344CB8AC3E}">
        <p14:creationId xmlns:p14="http://schemas.microsoft.com/office/powerpoint/2010/main" val="6297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shridge.org.uk/Website/Content.nsf/FileLibrary/FE9BD12448D583E180257AB5003C8D77/$file/MutualTrust_Article_CoverImage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22516"/>
          <a:stretch>
            <a:fillRect/>
          </a:stretch>
        </p:blipFill>
        <p:spPr bwMode="auto">
          <a:xfrm>
            <a:off x="2514600" y="628651"/>
            <a:ext cx="6705600" cy="3786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742950"/>
            <a:ext cx="8229600" cy="3371850"/>
          </a:xfrm>
        </p:spPr>
        <p:txBody>
          <a:bodyPr/>
          <a:lstStyle/>
          <a:p>
            <a:r>
              <a:rPr lang="en-US" sz="8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</a:t>
            </a:r>
            <a:r>
              <a:rPr lang="en-US" sz="8800" dirty="0" smtClean="0"/>
              <a:t/>
            </a:r>
            <a:br>
              <a:rPr lang="en-US" sz="8800" dirty="0" smtClean="0"/>
            </a:br>
            <a:endParaRPr lang="en-US" sz="6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slchamber.com/blog/wp-content/uploads/2013/04/The-Speed-of-Trust-Book-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96690">
            <a:off x="2752821" y="1321433"/>
            <a:ext cx="3199931" cy="344608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3371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Trust </a:t>
            </a:r>
            <a:r>
              <a:rPr lang="en-US" sz="8800" dirty="0"/>
              <a:t/>
            </a:r>
            <a:br>
              <a:rPr lang="en-US" sz="8800" dirty="0"/>
            </a:br>
            <a:r>
              <a:rPr lang="en-US" sz="6000" i="1" dirty="0">
                <a:solidFill>
                  <a:srgbClr val="0000CC"/>
                </a:solidFill>
              </a:rPr>
              <a:t>Stephen Covey</a:t>
            </a:r>
            <a:endParaRPr lang="en-US" sz="8800" i="1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1543050"/>
            <a:ext cx="6400800" cy="1257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1450"/>
            <a:ext cx="8305800" cy="628650"/>
          </a:xfrm>
        </p:spPr>
        <p:txBody>
          <a:bodyPr>
            <a:noAutofit/>
          </a:bodyPr>
          <a:lstStyle/>
          <a:p>
            <a:r>
              <a:rPr lang="en-US" sz="6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Functionality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endParaRPr lang="en-US" sz="60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33400" y="1657350"/>
            <a:ext cx="8305800" cy="62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en-US" sz="5600" b="1" i="0" u="none" strike="noStrike" kern="1200" cap="none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Functional </a:t>
            </a:r>
            <a:r>
              <a:rPr lang="en-US" sz="5600" b="1" dirty="0" smtClean="0">
                <a:solidFill>
                  <a:srgbClr val="000099"/>
                </a:solidFill>
              </a:rPr>
              <a:t>Business </a:t>
            </a:r>
            <a:r>
              <a:rPr kumimoji="0" lang="en-US" sz="5600" b="1" i="0" u="none" strike="noStrike" kern="1200" cap="none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  <a:r>
              <a:rPr kumimoji="0" lang="en-US" sz="5600" b="1" i="0" u="none" strike="noStrike" kern="1200" cap="none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Successful 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6000" b="1" i="0" u="none" strike="noStrike" kern="1200" cap="none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topworldpost.com/wp-content/uploads/2014/01/oce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96633"/>
            <a:ext cx="6781800" cy="248491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53664"/>
            <a:ext cx="8229600" cy="3371850"/>
          </a:xfrm>
        </p:spPr>
        <p:txBody>
          <a:bodyPr/>
          <a:lstStyle/>
          <a:p>
            <a:pPr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Affects 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60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and Costs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/>
              <a:t/>
            </a:r>
            <a:br>
              <a:rPr lang="en-US" sz="8000" dirty="0"/>
            </a:br>
            <a:endParaRPr lang="en-US" sz="4400" dirty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81200" y="2819400"/>
            <a:ext cx="2133600" cy="1485900"/>
            <a:chOff x="2304" y="1536"/>
            <a:chExt cx="1344" cy="1248"/>
          </a:xfrm>
        </p:grpSpPr>
        <p:sp>
          <p:nvSpPr>
            <p:cNvPr id="4" name="Line 11"/>
            <p:cNvSpPr>
              <a:spLocks noChangeShapeType="1"/>
            </p:cNvSpPr>
            <p:nvPr/>
          </p:nvSpPr>
          <p:spPr bwMode="auto">
            <a:xfrm flipV="1">
              <a:off x="2496" y="2208"/>
              <a:ext cx="432" cy="4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ea typeface="+mn-ea"/>
              </a:endParaRPr>
            </a:p>
          </p:txBody>
        </p:sp>
        <p:sp>
          <p:nvSpPr>
            <p:cNvPr id="5" name="Line 12"/>
            <p:cNvSpPr>
              <a:spLocks noChangeShapeType="1"/>
            </p:cNvSpPr>
            <p:nvPr/>
          </p:nvSpPr>
          <p:spPr bwMode="auto">
            <a:xfrm>
              <a:off x="2496" y="1728"/>
              <a:ext cx="432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ea typeface="+mn-ea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2544" y="1680"/>
              <a:ext cx="81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ea typeface="+mn-ea"/>
              </a:endParaRPr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 flipV="1">
              <a:off x="3504" y="1776"/>
              <a:ext cx="0" cy="7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ea typeface="+mn-ea"/>
              </a:endParaRPr>
            </a:p>
          </p:txBody>
        </p: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2304" y="1536"/>
              <a:ext cx="1344" cy="1248"/>
              <a:chOff x="1536" y="1248"/>
              <a:chExt cx="2688" cy="2544"/>
            </a:xfrm>
          </p:grpSpPr>
          <p:sp>
            <p:nvSpPr>
              <p:cNvPr id="9" name="Oval 16"/>
              <p:cNvSpPr>
                <a:spLocks noChangeArrowheads="1"/>
              </p:cNvSpPr>
              <p:nvPr/>
            </p:nvSpPr>
            <p:spPr bwMode="auto">
              <a:xfrm>
                <a:off x="1536" y="1248"/>
                <a:ext cx="528" cy="528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4400" b="0" kern="0">
                  <a:solidFill>
                    <a:srgbClr val="000000"/>
                  </a:solidFill>
                  <a:latin typeface="Times"/>
                  <a:ea typeface="+mn-ea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0" kern="0">
                  <a:solidFill>
                    <a:sysClr val="windowText" lastClr="000000"/>
                  </a:solidFill>
                  <a:latin typeface="Times"/>
                  <a:ea typeface="+mn-ea"/>
                </a:endParaRPr>
              </a:p>
            </p:txBody>
          </p:sp>
          <p:sp>
            <p:nvSpPr>
              <p:cNvPr id="10" name="Oval 17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528" cy="528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4400" b="0" kern="0">
                  <a:solidFill>
                    <a:srgbClr val="000000"/>
                  </a:solidFill>
                  <a:latin typeface="Times"/>
                  <a:ea typeface="+mn-ea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0" kern="0">
                  <a:solidFill>
                    <a:sysClr val="windowText" lastClr="000000"/>
                  </a:solidFill>
                  <a:latin typeface="Times"/>
                  <a:ea typeface="+mn-ea"/>
                </a:endParaRPr>
              </a:p>
            </p:txBody>
          </p:sp>
          <p:sp>
            <p:nvSpPr>
              <p:cNvPr id="11" name="Oval 18"/>
              <p:cNvSpPr>
                <a:spLocks noChangeArrowheads="1"/>
              </p:cNvSpPr>
              <p:nvPr/>
            </p:nvSpPr>
            <p:spPr bwMode="auto">
              <a:xfrm>
                <a:off x="1584" y="3264"/>
                <a:ext cx="528" cy="528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4400" b="0" kern="0">
                  <a:solidFill>
                    <a:srgbClr val="000000"/>
                  </a:solidFill>
                  <a:latin typeface="Times"/>
                  <a:ea typeface="+mn-ea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0" kern="0">
                  <a:solidFill>
                    <a:sysClr val="windowText" lastClr="000000"/>
                  </a:solidFill>
                  <a:latin typeface="Times"/>
                  <a:ea typeface="+mn-ea"/>
                </a:endParaRPr>
              </a:p>
            </p:txBody>
          </p:sp>
          <p:sp>
            <p:nvSpPr>
              <p:cNvPr id="12" name="Oval 19"/>
              <p:cNvSpPr>
                <a:spLocks noChangeArrowheads="1"/>
              </p:cNvSpPr>
              <p:nvPr/>
            </p:nvSpPr>
            <p:spPr bwMode="auto">
              <a:xfrm>
                <a:off x="3696" y="3264"/>
                <a:ext cx="528" cy="528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4400" b="0" kern="0">
                  <a:solidFill>
                    <a:srgbClr val="000000"/>
                  </a:solidFill>
                  <a:latin typeface="Times"/>
                  <a:ea typeface="+mn-ea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0" kern="0">
                  <a:solidFill>
                    <a:sysClr val="windowText" lastClr="000000"/>
                  </a:solidFill>
                  <a:latin typeface="Times"/>
                  <a:ea typeface="+mn-ea"/>
                </a:endParaRPr>
              </a:p>
            </p:txBody>
          </p:sp>
          <p:sp>
            <p:nvSpPr>
              <p:cNvPr id="13" name="Oval 20"/>
              <p:cNvSpPr>
                <a:spLocks noChangeArrowheads="1"/>
              </p:cNvSpPr>
              <p:nvPr/>
            </p:nvSpPr>
            <p:spPr bwMode="auto">
              <a:xfrm>
                <a:off x="2640" y="2255"/>
                <a:ext cx="528" cy="530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4400" b="0" kern="0">
                  <a:solidFill>
                    <a:srgbClr val="000000"/>
                  </a:solidFill>
                  <a:latin typeface="Times New Roman" pitchFamily="18" charset="0"/>
                  <a:ea typeface="+mn-ea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0" kern="0">
                  <a:solidFill>
                    <a:sysClr val="windowText" lastClr="000000"/>
                  </a:solidFill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14" name="Line 21"/>
          <p:cNvSpPr>
            <a:spLocks noChangeShapeType="1"/>
          </p:cNvSpPr>
          <p:nvPr/>
        </p:nvSpPr>
        <p:spPr bwMode="auto">
          <a:xfrm flipV="1">
            <a:off x="5486400" y="3086100"/>
            <a:ext cx="1524000" cy="1085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5486400" y="3086100"/>
            <a:ext cx="1600200" cy="1085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5562600" y="3028950"/>
            <a:ext cx="1295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 flipV="1">
            <a:off x="7086600" y="3143250"/>
            <a:ext cx="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5638800" y="4171950"/>
            <a:ext cx="1295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V="1">
            <a:off x="5410200" y="3143250"/>
            <a:ext cx="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</a:endParaRPr>
          </a:p>
        </p:txBody>
      </p: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5181600" y="2819400"/>
            <a:ext cx="2133600" cy="1485900"/>
            <a:chOff x="1536" y="1248"/>
            <a:chExt cx="2688" cy="2544"/>
          </a:xfrm>
        </p:grpSpPr>
        <p:sp>
          <p:nvSpPr>
            <p:cNvPr id="21" name="Oval 28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4400" b="0" kern="0">
                <a:solidFill>
                  <a:srgbClr val="000000"/>
                </a:solidFill>
                <a:latin typeface="Times"/>
                <a:ea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 kern="0">
                <a:solidFill>
                  <a:sysClr val="windowText" lastClr="000000"/>
                </a:solidFill>
                <a:latin typeface="Times"/>
                <a:ea typeface="+mn-ea"/>
              </a:endParaRPr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4400" b="0" kern="0">
                <a:solidFill>
                  <a:srgbClr val="000000"/>
                </a:solidFill>
                <a:latin typeface="Times"/>
                <a:ea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 kern="0">
                <a:solidFill>
                  <a:sysClr val="windowText" lastClr="000000"/>
                </a:solidFill>
                <a:latin typeface="Times"/>
                <a:ea typeface="+mn-ea"/>
              </a:endParaRPr>
            </a:p>
          </p:txBody>
        </p:sp>
        <p:sp>
          <p:nvSpPr>
            <p:cNvPr id="23" name="Oval 30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4400" b="0" kern="0">
                <a:solidFill>
                  <a:srgbClr val="000000"/>
                </a:solidFill>
                <a:latin typeface="Times"/>
                <a:ea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 kern="0">
                <a:solidFill>
                  <a:sysClr val="windowText" lastClr="000000"/>
                </a:solidFill>
                <a:latin typeface="Times"/>
                <a:ea typeface="+mn-ea"/>
              </a:endParaRPr>
            </a:p>
          </p:txBody>
        </p:sp>
        <p:sp>
          <p:nvSpPr>
            <p:cNvPr id="24" name="Oval 31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4400" b="0" kern="0">
                <a:solidFill>
                  <a:srgbClr val="000000"/>
                </a:solidFill>
                <a:latin typeface="Times"/>
                <a:ea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 kern="0">
                <a:solidFill>
                  <a:sysClr val="windowText" lastClr="000000"/>
                </a:solidFill>
                <a:latin typeface="Times"/>
                <a:ea typeface="+mn-ea"/>
              </a:endParaRPr>
            </a:p>
          </p:txBody>
        </p:sp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640" y="2255"/>
              <a:ext cx="528" cy="53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4400" b="0" kern="0">
                <a:solidFill>
                  <a:srgbClr val="000000"/>
                </a:solidFill>
                <a:latin typeface="Times"/>
                <a:ea typeface="+mn-ea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0" kern="0">
                <a:solidFill>
                  <a:sysClr val="windowText" lastClr="000000"/>
                </a:solidFill>
                <a:latin typeface="Times"/>
                <a:ea typeface="+mn-ea"/>
              </a:endParaRPr>
            </a:p>
          </p:txBody>
        </p:sp>
      </p:grp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-21771" y="261551"/>
            <a:ext cx="8915400" cy="971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80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The </a:t>
            </a:r>
            <a:r>
              <a:rPr lang="en-US" sz="8000" b="1" dirty="0" smtClean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Speed </a:t>
            </a:r>
            <a:r>
              <a:rPr lang="en-US" sz="80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of Trust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14400" y="1657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2400" y="1633151"/>
            <a:ext cx="8915400" cy="971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6000" b="1" dirty="0">
                <a:solidFill>
                  <a:srgbClr val="006600"/>
                </a:solidFill>
                <a:latin typeface="Candara" panose="020E0502030303020204" pitchFamily="34" charset="0"/>
                <a:ea typeface="+mj-ea"/>
                <a:cs typeface="+mj-cs"/>
              </a:rPr>
              <a:t>Trust</a:t>
            </a:r>
            <a:r>
              <a:rPr lang="en-US" sz="4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b="1" dirty="0" smtClean="0">
                <a:solidFill>
                  <a:srgbClr val="006600"/>
                </a:solidFill>
                <a:latin typeface="Candara" panose="020E0502030303020204" pitchFamily="34" charset="0"/>
                <a:ea typeface="+mj-ea"/>
                <a:cs typeface="+mj-cs"/>
              </a:rPr>
              <a:t>=    </a:t>
            </a:r>
            <a:r>
              <a:rPr lang="en-US" sz="60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Speed</a:t>
            </a:r>
            <a:r>
              <a:rPr lang="en-US" sz="6000" b="1" dirty="0" smtClean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    </a:t>
            </a: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Costs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57200" y="19951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1000">
                <a:srgbClr val="C00000"/>
              </a:gs>
              <a:gs pos="99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95729" y="2719001"/>
            <a:ext cx="8915400" cy="971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6000" b="1" dirty="0">
                <a:solidFill>
                  <a:srgbClr val="006600"/>
                </a:solidFill>
                <a:latin typeface="Candara" panose="020E0502030303020204" pitchFamily="34" charset="0"/>
                <a:ea typeface="+mj-ea"/>
                <a:cs typeface="+mj-cs"/>
              </a:rPr>
              <a:t>Trust</a:t>
            </a:r>
            <a:r>
              <a:rPr lang="en-US" sz="4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b="1" dirty="0" smtClean="0">
                <a:solidFill>
                  <a:srgbClr val="006600"/>
                </a:solidFill>
                <a:latin typeface="Candara" panose="020E0502030303020204" pitchFamily="34" charset="0"/>
                <a:ea typeface="+mj-ea"/>
                <a:cs typeface="+mj-cs"/>
              </a:rPr>
              <a:t>=    </a:t>
            </a:r>
            <a:r>
              <a:rPr lang="en-US" sz="60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Speed</a:t>
            </a:r>
            <a:r>
              <a:rPr lang="en-US" sz="6000" b="1" dirty="0" smtClean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    </a:t>
            </a: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Costs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798153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Distrust is very Expensive</a:t>
            </a:r>
            <a:endParaRPr lang="en-US" sz="48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276600" y="19951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1000">
                <a:srgbClr val="C00000"/>
              </a:gs>
              <a:gs pos="99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flipV="1">
            <a:off x="5943600" y="19951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1000">
                <a:srgbClr val="C00000"/>
              </a:gs>
              <a:gs pos="99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 flipV="1">
            <a:off x="457200" y="30619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4000">
                <a:srgbClr val="000099"/>
              </a:gs>
              <a:gs pos="97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flipV="1">
            <a:off x="3352800" y="30619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4000">
                <a:srgbClr val="000099"/>
              </a:gs>
              <a:gs pos="97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6019800" y="3061901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4000">
                <a:srgbClr val="000099"/>
              </a:gs>
              <a:gs pos="97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4375"/>
            <a:ext cx="8229600" cy="1828800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Affects 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sz="60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and </a:t>
            </a:r>
            <a:r>
              <a:rPr lang="en-US" sz="60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9394" name="Picture 2" descr="http://img2.wikia.nocookie.net/__cb20131114075636/lalaloopsyland/images/d/dc/Wal-Mart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825175"/>
            <a:ext cx="4564674" cy="1000126"/>
          </a:xfrm>
          <a:prstGeom prst="rect">
            <a:avLst/>
          </a:prstGeom>
          <a:noFill/>
        </p:spPr>
      </p:pic>
      <p:pic>
        <p:nvPicPr>
          <p:cNvPr id="59396" name="Picture 4" descr="http://thejensongroup.com/wp-content/uploads/2011/12/Warren_Buffet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367975"/>
            <a:ext cx="3200400" cy="19183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1143001" y="4196775"/>
            <a:ext cx="2737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Warren Buffett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3371850"/>
          </a:xfrm>
        </p:spPr>
        <p:txBody>
          <a:bodyPr/>
          <a:lstStyle/>
          <a:p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Warren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Buffett | Wal-Mart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i="1" dirty="0" smtClean="0">
                <a:solidFill>
                  <a:srgbClr val="0000FF"/>
                </a:solidFill>
              </a:rPr>
              <a:t>We </a:t>
            </a:r>
            <a:r>
              <a:rPr lang="en-US" sz="3600" i="1" dirty="0">
                <a:solidFill>
                  <a:srgbClr val="0000FF"/>
                </a:solidFill>
              </a:rPr>
              <a:t>did </a:t>
            </a:r>
            <a:r>
              <a:rPr lang="en-US" sz="3600" i="1" dirty="0" smtClean="0">
                <a:solidFill>
                  <a:srgbClr val="0000FF"/>
                </a:solidFill>
              </a:rPr>
              <a:t>no ‘due diligence.’ </a:t>
            </a:r>
            <a:r>
              <a:rPr lang="en-US" sz="3600" i="1" dirty="0">
                <a:solidFill>
                  <a:srgbClr val="0000FF"/>
                </a:solidFill>
              </a:rPr>
              <a:t/>
            </a:r>
            <a:br>
              <a:rPr lang="en-US" sz="3600" i="1" dirty="0">
                <a:solidFill>
                  <a:srgbClr val="0000FF"/>
                </a:solidFill>
              </a:rPr>
            </a:br>
            <a:r>
              <a:rPr lang="en-US" sz="3600" i="1" dirty="0">
                <a:solidFill>
                  <a:srgbClr val="0000FF"/>
                </a:solidFill>
              </a:rPr>
              <a:t>We knew everything would be exactly as Wal-Mart said </a:t>
            </a:r>
            <a:r>
              <a:rPr lang="en-US" sz="3600" i="1" dirty="0" smtClean="0">
                <a:solidFill>
                  <a:srgbClr val="0000FF"/>
                </a:solidFill>
              </a:rPr>
              <a:t>it would </a:t>
            </a:r>
            <a:r>
              <a:rPr lang="en-US" sz="3600" i="1" dirty="0">
                <a:solidFill>
                  <a:srgbClr val="0000FF"/>
                </a:solidFill>
              </a:rPr>
              <a:t>be – </a:t>
            </a:r>
            <a:r>
              <a:rPr lang="en-US" sz="3600" i="1" dirty="0" smtClean="0">
                <a:solidFill>
                  <a:srgbClr val="0000FF"/>
                </a:solidFill>
              </a:rPr>
              <a:t>and </a:t>
            </a:r>
            <a:r>
              <a:rPr lang="en-US" sz="3600" i="1" dirty="0">
                <a:solidFill>
                  <a:srgbClr val="0000FF"/>
                </a:solidFill>
              </a:rPr>
              <a:t>it was</a:t>
            </a:r>
            <a:r>
              <a:rPr lang="en-US" sz="3600" i="1" dirty="0" smtClean="0">
                <a:solidFill>
                  <a:srgbClr val="0000FF"/>
                </a:solidFill>
              </a:rPr>
              <a:t>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4800" y="3390900"/>
            <a:ext cx="8915400" cy="971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6000" b="1" dirty="0">
                <a:solidFill>
                  <a:srgbClr val="116E02"/>
                </a:solidFill>
                <a:latin typeface="Candara" panose="020E0502030303020204" pitchFamily="34" charset="0"/>
                <a:ea typeface="+mj-ea"/>
                <a:cs typeface="+mj-cs"/>
              </a:rPr>
              <a:t>Trust</a:t>
            </a:r>
            <a:r>
              <a:rPr lang="en-US" sz="4000" b="0" dirty="0">
                <a:solidFill>
                  <a:srgbClr val="116E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6000" b="1" dirty="0" smtClean="0">
                <a:solidFill>
                  <a:srgbClr val="116E02"/>
                </a:solidFill>
                <a:latin typeface="Candara" panose="020E0502030303020204" pitchFamily="34" charset="0"/>
                <a:ea typeface="+mj-ea"/>
                <a:cs typeface="+mj-cs"/>
              </a:rPr>
              <a:t>=    </a:t>
            </a:r>
            <a:r>
              <a:rPr lang="en-US" sz="60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Speed</a:t>
            </a:r>
            <a:r>
              <a:rPr lang="en-US" sz="6000" b="1" dirty="0" smtClean="0">
                <a:solidFill>
                  <a:srgbClr val="00B050"/>
                </a:solidFill>
                <a:latin typeface="Candara" panose="020E0502030303020204" pitchFamily="34" charset="0"/>
                <a:ea typeface="+mj-ea"/>
                <a:cs typeface="+mj-cs"/>
              </a:rPr>
              <a:t>    </a:t>
            </a:r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Costs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 flipV="1">
            <a:off x="609599" y="3733800"/>
            <a:ext cx="490071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100000">
                <a:srgbClr val="000099"/>
              </a:gs>
              <a:gs pos="10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flipV="1">
            <a:off x="3461871" y="3733800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100000">
                <a:srgbClr val="000099"/>
              </a:gs>
              <a:gs pos="10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128871" y="3733800"/>
            <a:ext cx="457200" cy="40005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100000">
                <a:srgbClr val="000099"/>
              </a:gs>
              <a:gs pos="10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7630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7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Trust</a:t>
            </a:r>
            <a:r>
              <a:rPr lang="en-US" sz="3600" dirty="0">
                <a:solidFill>
                  <a:srgbClr val="00B050"/>
                </a:solidFill>
              </a:rPr>
              <a:t/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/>
              <a:t>is a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400" i="1" dirty="0">
                <a:solidFill>
                  <a:srgbClr val="0000CC"/>
                </a:solidFill>
              </a:rPr>
              <a:t>Performance Multiplier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3600" dirty="0"/>
              <a:t>It Creates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Dividends</a:t>
            </a:r>
            <a:r>
              <a:rPr lang="en-US" sz="13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13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72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7346" name="Picture 2" descr="http://www.paliadventures.com/images/specialties/flying-trapeze-aerial-arts.jpg"/>
          <p:cNvPicPr>
            <a:picLocks noChangeAspect="1" noChangeArrowheads="1"/>
          </p:cNvPicPr>
          <p:nvPr/>
        </p:nvPicPr>
        <p:blipFill>
          <a:blip r:embed="rId3" cstate="print"/>
          <a:srcRect t="22171" b="22402"/>
          <a:stretch>
            <a:fillRect/>
          </a:stretch>
        </p:blipFill>
        <p:spPr bwMode="auto">
          <a:xfrm>
            <a:off x="1752600" y="3600450"/>
            <a:ext cx="6191250" cy="17145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mymorningmeditations.files.wordpress.com/2013/05/trus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644759"/>
            <a:ext cx="4419600" cy="159399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6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Trust</a:t>
            </a:r>
            <a:br>
              <a:rPr lang="en-US" sz="6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Materially </a:t>
            </a:r>
            <a:r>
              <a:rPr lang="en-US" sz="48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Improves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0000FF"/>
                </a:solidFill>
              </a:rPr>
              <a:t>Communication</a:t>
            </a:r>
            <a:r>
              <a:rPr lang="en-US" sz="3600" dirty="0">
                <a:solidFill>
                  <a:srgbClr val="0000FF"/>
                </a:solidFill>
              </a:rPr>
              <a:t>, Collaboration, 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/>
              <a:t>Execution, Innovation, </a:t>
            </a:r>
            <a:r>
              <a:rPr lang="en-US" sz="3600" dirty="0">
                <a:solidFill>
                  <a:srgbClr val="0000FF"/>
                </a:solidFill>
              </a:rPr>
              <a:t/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Strategy, Engagement, 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/>
              <a:t>Partnering and Relationships</a:t>
            </a:r>
            <a:r>
              <a:rPr lang="en-US" sz="3600" dirty="0" smtClean="0"/>
              <a:t>.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continentalinc.com/wp-content/uploads/2012/06/mistrust-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2607469"/>
            <a:ext cx="6000750" cy="253603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3716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8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>Mistrust</a:t>
            </a:r>
            <a:r>
              <a:rPr lang="en-US" sz="7200" b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> </a:t>
            </a:r>
            <a:endParaRPr lang="en-US" sz="5400" b="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mbria Math" panose="02040503050406030204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flipV="1">
            <a:off x="6934200" y="209550"/>
            <a:ext cx="914400" cy="2209800"/>
          </a:xfrm>
          <a:prstGeom prst="downArrow">
            <a:avLst>
              <a:gd name="adj1" fmla="val 34167"/>
              <a:gd name="adj2" fmla="val 41157"/>
            </a:avLst>
          </a:prstGeom>
          <a:gradFill flip="none" rotWithShape="1">
            <a:gsLst>
              <a:gs pos="91000">
                <a:srgbClr val="C00000"/>
              </a:gs>
              <a:gs pos="96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09700"/>
            <a:ext cx="8229600" cy="33718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4800" i="1" dirty="0" smtClean="0">
                <a:ea typeface="Cambria Math" panose="02040503050406030204" pitchFamily="18" charset="0"/>
              </a:rPr>
              <a:t>Increases </a:t>
            </a:r>
            <a:br>
              <a:rPr lang="en-US" sz="4800" i="1" dirty="0" smtClean="0">
                <a:ea typeface="Cambria Math" panose="02040503050406030204" pitchFamily="18" charset="0"/>
              </a:rPr>
            </a:br>
            <a:r>
              <a:rPr lang="en-US" sz="4800" i="1" dirty="0" smtClean="0">
                <a:ea typeface="Cambria Math" panose="02040503050406030204" pitchFamily="18" charset="0"/>
              </a:rPr>
              <a:t>the cost of doing business</a:t>
            </a:r>
            <a: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/>
            </a:r>
            <a:br>
              <a:rPr lang="en-US" sz="4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</a:br>
            <a:r>
              <a:rPr lang="en-US" sz="1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> </a:t>
            </a:r>
            <a:r>
              <a:rPr lang="en-US" sz="54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/>
            </a:r>
            <a:br>
              <a:rPr lang="en-US" sz="5400" b="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</a:br>
            <a:r>
              <a:rPr lang="en-US" sz="88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mbria Math" panose="02040503050406030204" pitchFamily="18" charset="0"/>
              </a:rPr>
              <a:t>Trust Tax</a:t>
            </a:r>
            <a:endParaRPr lang="en-US" sz="5400" b="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mbria Math" panose="020405030504060302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shridge.org.uk/Website/Content.nsf/FileLibrary/FE9BD12448D583E180257AB5003C8D77/$file/MutualTrust_Article_CoverImage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22516"/>
          <a:stretch>
            <a:fillRect/>
          </a:stretch>
        </p:blipFill>
        <p:spPr bwMode="auto">
          <a:xfrm>
            <a:off x="2514600" y="628651"/>
            <a:ext cx="6705600" cy="3786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5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Trust</a:t>
            </a:r>
            <a:r>
              <a:rPr lang="en-US" sz="96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sz="96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7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the Hidden Variable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Success</a:t>
            </a:r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E = </a:t>
            </a: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Execution = Results</a:t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   x    10    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100</a:t>
            </a:r>
          </a:p>
        </p:txBody>
      </p:sp>
      <p:pic>
        <p:nvPicPr>
          <p:cNvPr id="3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6833">
            <a:off x="3357945" y="2799518"/>
            <a:ext cx="2895600" cy="183866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800100"/>
            <a:ext cx="9144000" cy="33718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Formula </a:t>
            </a:r>
            <a: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</a:t>
            </a:r>
            <a:r>
              <a:rPr 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x E)  x </a:t>
            </a:r>
            <a:r>
              <a:rPr lang="en-US" sz="8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R</a:t>
            </a:r>
            <a:r>
              <a:rPr lang="en-US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(Strategy x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Execution) </a:t>
            </a:r>
            <a:r>
              <a:rPr lang="en-US" sz="5400" i="1" dirty="0">
                <a:solidFill>
                  <a:srgbClr val="006600"/>
                </a:solidFill>
              </a:rPr>
              <a:t>Trust</a:t>
            </a:r>
            <a:r>
              <a:rPr lang="en-US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6833">
            <a:off x="3254985" y="2283686"/>
            <a:ext cx="2895600" cy="183866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543300"/>
            <a:ext cx="8077200" cy="131445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Areas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344711"/>
          </a:xfrm>
        </p:spPr>
        <p:txBody>
          <a:bodyPr>
            <a:normAutofit/>
          </a:bodyPr>
          <a:lstStyle/>
          <a:p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/>
              <a:t>Team</a:t>
            </a:r>
          </a:p>
          <a:p>
            <a:r>
              <a:rPr lang="en-US" sz="4000" b="1" dirty="0"/>
              <a:t>Process and Systems</a:t>
            </a:r>
          </a:p>
          <a:p>
            <a:r>
              <a:rPr lang="en-US" sz="4000" b="1" dirty="0" smtClean="0"/>
              <a:t>Product or Service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56235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CC0000"/>
                </a:solidFill>
              </a:rPr>
              <a:t>Excellence in All </a:t>
            </a:r>
            <a:r>
              <a:rPr lang="en-US" sz="4000" b="1" i="1" dirty="0" smtClean="0">
                <a:solidFill>
                  <a:srgbClr val="CC0000"/>
                </a:solidFill>
              </a:rPr>
              <a:t>means                  </a:t>
            </a:r>
            <a:r>
              <a:rPr lang="en-US" sz="4000" b="1" i="1" dirty="0">
                <a:solidFill>
                  <a:srgbClr val="CC0000"/>
                </a:solidFill>
              </a:rPr>
              <a:t>Excellence throughout!</a:t>
            </a:r>
          </a:p>
          <a:p>
            <a:pPr algn="ctr"/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621" y="466725"/>
            <a:ext cx="8229600" cy="1581150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 x E)  x </a:t>
            </a:r>
            <a:r>
              <a:rPr lang="en-US" sz="66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R</a:t>
            </a:r>
            <a:r>
              <a:rPr lang="en-US" sz="4800" dirty="0" smtClean="0">
                <a:solidFill>
                  <a:srgbClr val="00B050"/>
                </a:solidFill>
              </a:rPr>
              <a:t/>
            </a:r>
            <a:br>
              <a:rPr lang="en-US" sz="4800" dirty="0" smtClean="0">
                <a:solidFill>
                  <a:srgbClr val="00B050"/>
                </a:solidFill>
              </a:rPr>
            </a:br>
            <a:r>
              <a:rPr lang="en-US" sz="2800" u="sng" dirty="0" smtClean="0">
                <a:solidFill>
                  <a:srgbClr val="0000CC"/>
                </a:solidFill>
              </a:rPr>
              <a:t>Strategy x Execute  =  Result   x  </a:t>
            </a:r>
            <a:r>
              <a:rPr lang="en-US" sz="3600" u="sng" dirty="0" smtClean="0">
                <a:solidFill>
                  <a:srgbClr val="006600"/>
                </a:solidFill>
              </a:rPr>
              <a:t>Trust</a:t>
            </a:r>
            <a:r>
              <a:rPr lang="en-US" sz="2800" u="sng" dirty="0" smtClean="0">
                <a:solidFill>
                  <a:srgbClr val="0000CC"/>
                </a:solidFill>
              </a:rPr>
              <a:t>      =     Net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smtClean="0">
                <a:solidFill>
                  <a:srgbClr val="CCECFF"/>
                </a:solidFill>
              </a:rPr>
              <a:t/>
            </a:r>
            <a:br>
              <a:rPr lang="en-US" sz="3600" dirty="0" smtClean="0">
                <a:solidFill>
                  <a:srgbClr val="CCECFF"/>
                </a:solidFill>
              </a:rPr>
            </a:br>
            <a:r>
              <a:rPr lang="en-US" sz="3200" dirty="0" smtClean="0">
                <a:solidFill>
                  <a:srgbClr val="CC0000"/>
                </a:solidFill>
              </a:rPr>
              <a:t/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600" dirty="0">
                <a:solidFill>
                  <a:srgbClr val="CCECFF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6833">
            <a:off x="3357946" y="2904547"/>
            <a:ext cx="2895600" cy="183866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5021" y="1895475"/>
            <a:ext cx="8229600" cy="8953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 smtClean="0"/>
              <a:t>10    x    10     </a:t>
            </a:r>
            <a:r>
              <a:rPr lang="en-US" sz="3200" dirty="0" smtClean="0"/>
              <a:t>=</a:t>
            </a:r>
            <a:r>
              <a:rPr lang="en-US" sz="4000" dirty="0" smtClean="0"/>
              <a:t>  100   </a:t>
            </a:r>
            <a:r>
              <a:rPr lang="en-US" sz="3200" dirty="0" smtClean="0">
                <a:solidFill>
                  <a:srgbClr val="C00000"/>
                </a:solidFill>
              </a:rPr>
              <a:t>less</a:t>
            </a:r>
            <a:r>
              <a:rPr lang="en-US" sz="4000" dirty="0" smtClean="0">
                <a:solidFill>
                  <a:srgbClr val="C00000"/>
                </a:solidFill>
              </a:rPr>
              <a:t> 40%   </a:t>
            </a:r>
            <a:r>
              <a:rPr lang="en-US" sz="4000" dirty="0" smtClean="0"/>
              <a:t>=    </a:t>
            </a:r>
            <a:r>
              <a:rPr lang="en-US" sz="4800" dirty="0" smtClean="0"/>
              <a:t>60</a:t>
            </a:r>
            <a:r>
              <a:rPr lang="en-US" sz="4000" dirty="0" smtClean="0">
                <a:solidFill>
                  <a:srgbClr val="006600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514600"/>
            <a:ext cx="8229600" cy="2190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2621" y="1600200"/>
            <a:ext cx="8229600" cy="742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 smtClean="0">
                <a:solidFill>
                  <a:srgbClr val="CC0000"/>
                </a:solidFill>
              </a:rPr>
              <a:t>                           </a:t>
            </a:r>
            <a:r>
              <a:rPr lang="en-US" sz="3200" dirty="0" smtClean="0">
                <a:solidFill>
                  <a:srgbClr val="CC0000"/>
                </a:solidFill>
              </a:rPr>
              <a:t>Trust Tax</a:t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600" dirty="0" smtClean="0">
                <a:solidFill>
                  <a:srgbClr val="CCECFF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621" y="466725"/>
            <a:ext cx="8229600" cy="1581150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 x E)  x </a:t>
            </a:r>
            <a:r>
              <a:rPr lang="en-US" sz="66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 R</a:t>
            </a:r>
            <a:r>
              <a:rPr lang="en-US" sz="4800" dirty="0" smtClean="0">
                <a:solidFill>
                  <a:srgbClr val="00B050"/>
                </a:solidFill>
              </a:rPr>
              <a:t/>
            </a:r>
            <a:br>
              <a:rPr lang="en-US" sz="4800" dirty="0" smtClean="0">
                <a:solidFill>
                  <a:srgbClr val="00B050"/>
                </a:solidFill>
              </a:rPr>
            </a:br>
            <a:r>
              <a:rPr lang="en-US" sz="2800" u="sng" dirty="0" smtClean="0">
                <a:solidFill>
                  <a:srgbClr val="0000CC"/>
                </a:solidFill>
              </a:rPr>
              <a:t>Strategy x Execute  =  Result   x  </a:t>
            </a:r>
            <a:r>
              <a:rPr lang="en-US" sz="3600" u="sng" dirty="0" smtClean="0">
                <a:solidFill>
                  <a:srgbClr val="006600"/>
                </a:solidFill>
              </a:rPr>
              <a:t>Trust</a:t>
            </a:r>
            <a:r>
              <a:rPr lang="en-US" sz="2800" u="sng" dirty="0" smtClean="0">
                <a:solidFill>
                  <a:srgbClr val="0000CC"/>
                </a:solidFill>
              </a:rPr>
              <a:t>      =     Net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smtClean="0">
                <a:solidFill>
                  <a:srgbClr val="CCECFF"/>
                </a:solidFill>
              </a:rPr>
              <a:t/>
            </a:r>
            <a:br>
              <a:rPr lang="en-US" sz="3600" dirty="0" smtClean="0">
                <a:solidFill>
                  <a:srgbClr val="CCECFF"/>
                </a:solidFill>
              </a:rPr>
            </a:br>
            <a:r>
              <a:rPr lang="en-US" sz="3200" dirty="0" smtClean="0">
                <a:solidFill>
                  <a:srgbClr val="CC0000"/>
                </a:solidFill>
              </a:rPr>
              <a:t/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600" dirty="0">
                <a:solidFill>
                  <a:srgbClr val="CCECFF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6833">
            <a:off x="3357946" y="2904547"/>
            <a:ext cx="2895600" cy="183866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5021" y="1895475"/>
            <a:ext cx="8229600" cy="8953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 smtClean="0"/>
              <a:t>10    x    10     </a:t>
            </a:r>
            <a:r>
              <a:rPr lang="en-US" sz="3200" dirty="0" smtClean="0"/>
              <a:t>=</a:t>
            </a:r>
            <a:r>
              <a:rPr lang="en-US" sz="4000" dirty="0" smtClean="0"/>
              <a:t>  100   </a:t>
            </a:r>
            <a:r>
              <a:rPr lang="en-US" sz="3200" dirty="0" smtClean="0">
                <a:solidFill>
                  <a:srgbClr val="C00000"/>
                </a:solidFill>
              </a:rPr>
              <a:t>less</a:t>
            </a:r>
            <a:r>
              <a:rPr lang="en-US" sz="4000" dirty="0" smtClean="0">
                <a:solidFill>
                  <a:srgbClr val="C00000"/>
                </a:solidFill>
              </a:rPr>
              <a:t> 40%   </a:t>
            </a:r>
            <a:r>
              <a:rPr lang="en-US" sz="4000" dirty="0" smtClean="0"/>
              <a:t>=    </a:t>
            </a:r>
            <a:r>
              <a:rPr lang="en-US" sz="4800" dirty="0" smtClean="0"/>
              <a:t>60</a:t>
            </a:r>
            <a:r>
              <a:rPr lang="en-US" sz="4000" dirty="0" smtClean="0">
                <a:solidFill>
                  <a:srgbClr val="006600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514600"/>
            <a:ext cx="8229600" cy="21907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2621" y="3124200"/>
            <a:ext cx="82296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200" i="1" dirty="0" smtClean="0">
                <a:solidFill>
                  <a:srgbClr val="006600"/>
                </a:solidFill>
              </a:rPr>
              <a:t>                    Trust Dividend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5021" y="3449574"/>
            <a:ext cx="8229600" cy="8953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 smtClean="0"/>
              <a:t>10    x    10     </a:t>
            </a:r>
            <a:r>
              <a:rPr lang="en-US" sz="3200" dirty="0" smtClean="0"/>
              <a:t>=</a:t>
            </a:r>
            <a:r>
              <a:rPr lang="en-US" sz="4000" dirty="0" smtClean="0"/>
              <a:t>  100   </a:t>
            </a:r>
            <a:r>
              <a:rPr lang="en-US" sz="3200" dirty="0" smtClean="0">
                <a:solidFill>
                  <a:srgbClr val="006600"/>
                </a:solidFill>
              </a:rPr>
              <a:t>plus</a:t>
            </a:r>
            <a:r>
              <a:rPr lang="en-US" sz="4000" dirty="0" smtClean="0">
                <a:solidFill>
                  <a:srgbClr val="006600"/>
                </a:solidFill>
              </a:rPr>
              <a:t> </a:t>
            </a:r>
            <a:r>
              <a:rPr lang="en-US" sz="4000" dirty="0">
                <a:solidFill>
                  <a:srgbClr val="006600"/>
                </a:solidFill>
              </a:rPr>
              <a:t>2</a:t>
            </a:r>
            <a:r>
              <a:rPr lang="en-US" sz="4000" dirty="0" smtClean="0">
                <a:solidFill>
                  <a:srgbClr val="006600"/>
                </a:solidFill>
              </a:rPr>
              <a:t>0%   </a:t>
            </a:r>
            <a:r>
              <a:rPr lang="en-US" sz="4000" dirty="0" smtClean="0"/>
              <a:t>=   </a:t>
            </a:r>
            <a:r>
              <a:rPr lang="en-US" sz="4800" dirty="0" smtClean="0"/>
              <a:t>120</a:t>
            </a:r>
            <a:r>
              <a:rPr lang="en-US" sz="4000" dirty="0" smtClean="0">
                <a:solidFill>
                  <a:srgbClr val="006600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2621" y="1600200"/>
            <a:ext cx="8229600" cy="742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 smtClean="0">
                <a:solidFill>
                  <a:srgbClr val="CC0000"/>
                </a:solidFill>
              </a:rPr>
              <a:t>                           </a:t>
            </a:r>
            <a:r>
              <a:rPr lang="en-US" sz="3200" dirty="0" smtClean="0">
                <a:solidFill>
                  <a:srgbClr val="CC0000"/>
                </a:solidFill>
              </a:rPr>
              <a:t>Trust Tax</a:t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600" dirty="0" smtClean="0">
                <a:solidFill>
                  <a:srgbClr val="CCECFF"/>
                </a:solidFill>
              </a:rPr>
              <a:t>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designbykurt.com/photography/mistrust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562350"/>
            <a:ext cx="3273778" cy="16573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8936"/>
            <a:ext cx="8229600" cy="2395728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4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Trust </a:t>
            </a:r>
            <a:r>
              <a:rPr lang="en-US" sz="4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won’t necessarily rescue </a:t>
            </a:r>
            <a:b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 Strategy.</a:t>
            </a:r>
            <a:b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i="1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6833">
            <a:off x="3279369" y="2267050"/>
            <a:ext cx="2895600" cy="18386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2358983"/>
            <a:ext cx="8229600" cy="24225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Trust </a:t>
            </a:r>
            <a:b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almost always </a:t>
            </a:r>
            <a:b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derail a good Strategy.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0010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ability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Establish, Grow</a:t>
            </a:r>
            <a:br>
              <a:rPr lang="en-US" sz="480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Extend, &amp; Restore Trust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stakeholders –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leadership competency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new global economy.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Stephen Covey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400050"/>
            <a:ext cx="8229600" cy="3371850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Nothing is as Fast </a:t>
            </a:r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Speed of Trust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 descr="http://www.wtae.com/image/view/-/15481546/medRes/2/-/maxh/460/maxw/620/-/qvgso6z/-/Usain-Bolt--running-fast-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419350"/>
            <a:ext cx="4660842" cy="25146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8229600" cy="1628775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do I Trust?</a:t>
            </a:r>
          </a:p>
        </p:txBody>
      </p:sp>
      <p:pic>
        <p:nvPicPr>
          <p:cNvPr id="45060" name="Picture 4" descr="https://20936e4c89-custmedia.vresp.com/54708b8f2c/woman_wondering%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506139"/>
            <a:ext cx="3810000" cy="258961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0975"/>
            <a:ext cx="8229600" cy="1628775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Trusts me?</a:t>
            </a:r>
          </a:p>
        </p:txBody>
      </p:sp>
      <p:pic>
        <p:nvPicPr>
          <p:cNvPr id="3" name="Picture 2" descr="http://blog.billfenwickplumbing.com/Portals/288248/images/ques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23431"/>
            <a:ext cx="5257800" cy="264851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economicvoice.com/wp-content/uploads/2012/10/Question-Mark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1707" r="29268"/>
          <a:stretch>
            <a:fillRect/>
          </a:stretch>
        </p:blipFill>
        <p:spPr bwMode="auto">
          <a:xfrm rot="1068497">
            <a:off x="6734341" y="1317061"/>
            <a:ext cx="2149395" cy="302399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66750"/>
            <a:ext cx="8229600" cy="2867025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600" dirty="0" smtClean="0">
                <a:solidFill>
                  <a:srgbClr val="800000"/>
                </a:solidFill>
              </a:rPr>
              <a:t>Myth</a:t>
            </a: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6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6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</a:t>
            </a: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function of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933450"/>
            <a:ext cx="8229600" cy="2867025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function of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1062724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Competence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0" y="3405874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Character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2205725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6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9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28800" y="70485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Competence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800" y="2076450"/>
            <a:ext cx="4267200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 </a:t>
            </a:r>
            <a:endParaRPr lang="en-US" sz="2800" dirty="0" smtClean="0">
              <a:solidFill>
                <a:srgbClr val="000099"/>
              </a:solidFill>
              <a:latin typeface="Arial Narrow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Your Capabilities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A50021"/>
                </a:solidFill>
                <a:latin typeface="Candara"/>
                <a:ea typeface="Calibri"/>
                <a:cs typeface="Times New Roman"/>
              </a:rPr>
              <a:t>Your Skills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Your Results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A50021"/>
                </a:solidFill>
                <a:latin typeface="Candara"/>
                <a:ea typeface="Calibri"/>
                <a:cs typeface="Times New Roman"/>
              </a:rPr>
              <a:t>Your track record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</a:pPr>
            <a:endParaRPr lang="en-US" sz="3600" b="1" dirty="0" smtClean="0">
              <a:solidFill>
                <a:srgbClr val="000099"/>
              </a:solidFill>
              <a:latin typeface="Arial Narrow"/>
              <a:ea typeface="Calibri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620712" y="1047750"/>
            <a:ext cx="7837488" cy="213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Total Integration</a:t>
            </a:r>
          </a:p>
          <a:p>
            <a:pPr algn="ctr"/>
            <a:r>
              <a:rPr lang="en-US" sz="40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Institute</a:t>
            </a:r>
          </a:p>
        </p:txBody>
      </p:sp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>
            <a:off x="2598738" y="263525"/>
            <a:ext cx="3916362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Offered By</a:t>
            </a: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638175" y="3708399"/>
            <a:ext cx="7837488" cy="11538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All Rights Reserved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</a:rPr>
              <a:t>©</a:t>
            </a:r>
            <a:r>
              <a:rPr lang="en-US" sz="40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2023</a:t>
            </a:r>
            <a:endParaRPr lang="en-US" sz="4000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98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7620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Candara" pitchFamily="34" charset="0"/>
              </a:rPr>
              <a:t>Do what works.</a:t>
            </a:r>
          </a:p>
          <a:p>
            <a:pPr algn="ctr"/>
            <a:r>
              <a:rPr lang="en-US" sz="4000" b="1" dirty="0">
                <a:solidFill>
                  <a:srgbClr val="000099"/>
                </a:solidFill>
                <a:latin typeface="Candara" pitchFamily="34" charset="0"/>
              </a:rPr>
              <a:t>Stop doing what does not work.</a:t>
            </a:r>
          </a:p>
          <a:p>
            <a:endParaRPr lang="en-US" sz="40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pic>
        <p:nvPicPr>
          <p:cNvPr id="8" name="Picture 11" descr="http://homepage.stat.uiowa.edu/%7Ejcryer/RightT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3"/>
          <a:stretch>
            <a:fillRect/>
          </a:stretch>
        </p:blipFill>
        <p:spPr bwMode="auto">
          <a:xfrm>
            <a:off x="2246107" y="2057401"/>
            <a:ext cx="4651787" cy="279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7200" y="-171450"/>
            <a:ext cx="8305800" cy="628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Functionality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895350"/>
            <a:ext cx="548640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5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 </a:t>
            </a:r>
            <a:endParaRPr lang="en-US" sz="2800" dirty="0" smtClean="0">
              <a:solidFill>
                <a:srgbClr val="000099"/>
              </a:solidFill>
              <a:latin typeface="Arial Narrow"/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Your Integrity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A50021"/>
                </a:solidFill>
                <a:latin typeface="Candara"/>
                <a:ea typeface="Calibri"/>
                <a:cs typeface="Times New Roman"/>
              </a:rPr>
              <a:t>Your Motive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99"/>
                </a:solidFill>
                <a:latin typeface="Candara"/>
                <a:ea typeface="Calibri"/>
                <a:cs typeface="Times New Roman"/>
              </a:rPr>
              <a:t>Your Intent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2876550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Character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76200" y="347722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3600" b="1" dirty="0" smtClean="0">
                <a:solidFill>
                  <a:srgbClr val="0000CC"/>
                </a:solidFill>
              </a:rPr>
              <a:t>Is a </a:t>
            </a:r>
            <a:r>
              <a:rPr lang="en-US" sz="5400" b="1" i="1" kern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Calibri"/>
                <a:cs typeface="Times New Roman"/>
              </a:rPr>
              <a:t>Constant</a:t>
            </a:r>
            <a:endParaRPr lang="en-US" sz="5400" b="1" i="1" kern="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ndara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45720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Competence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2666821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Character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200" y="13635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3600" b="1" dirty="0" smtClean="0">
                <a:solidFill>
                  <a:srgbClr val="0000CC"/>
                </a:solidFill>
              </a:rPr>
              <a:t>Is </a:t>
            </a:r>
            <a:r>
              <a:rPr lang="en-US" sz="5400" b="1" kern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ndara"/>
                <a:ea typeface="Calibri"/>
                <a:cs typeface="Times New Roman"/>
              </a:rPr>
              <a:t>Situational</a:t>
            </a:r>
            <a:endParaRPr lang="en-US" sz="5400" b="1" kern="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ndara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0500" y="204853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800" b="1" dirty="0" smtClean="0">
                <a:solidFill>
                  <a:srgbClr val="0000CC"/>
                </a:solidFill>
              </a:rPr>
              <a:t>Based on what the circumstances require.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6200" y="425833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en-US" sz="2800" b="1" dirty="0" smtClean="0">
                <a:solidFill>
                  <a:srgbClr val="0000CC"/>
                </a:solidFill>
              </a:rPr>
              <a:t>Necessary for Trust in all situations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8229600" cy="1117226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function of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1062724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Competence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0" y="3405874"/>
            <a:ext cx="472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Character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2205725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6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And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4350"/>
            <a:ext cx="8229600" cy="3429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Criteria?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Partnerships,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</a:t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Relationships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1600200" y="723826"/>
            <a:ext cx="5562600" cy="42455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1450"/>
            <a:ext cx="8229600" cy="1117226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 for Partnerships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537210"/>
            <a:ext cx="533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16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3</a:t>
            </a:r>
            <a:r>
              <a:rPr kumimoji="0" lang="en-US" sz="25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C</a:t>
            </a:r>
            <a:r>
              <a:rPr kumimoji="0" lang="en-US" sz="125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1600200" y="723826"/>
            <a:ext cx="5562600" cy="42455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1450"/>
            <a:ext cx="8229600" cy="1117226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 for Partnerships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0829" y="565487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6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3Cs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2600" y="2039600"/>
            <a:ext cx="533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88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ompetence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3036" y="3258800"/>
            <a:ext cx="4724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88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haracter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925890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96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C</a:t>
            </a:r>
            <a:r>
              <a:rPr kumimoji="0" lang="en-US" sz="72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ontext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1600200" y="723826"/>
            <a:ext cx="5562600" cy="42455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1876"/>
            <a:ext cx="8839200" cy="1117226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your Partners Well!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537210"/>
            <a:ext cx="533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Candara"/>
                <a:ea typeface="Calibri"/>
                <a:cs typeface="Times New Roman"/>
              </a:rPr>
              <a:t> </a:t>
            </a:r>
            <a:r>
              <a:rPr kumimoji="0" lang="en-US" sz="16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3</a:t>
            </a:r>
            <a:r>
              <a:rPr kumimoji="0" lang="en-US" sz="250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C</a:t>
            </a:r>
            <a:r>
              <a:rPr kumimoji="0" lang="en-US" sz="125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ea typeface="Calibri"/>
                <a:cs typeface="Myanmar Text" pitchFamily="34" charset="0"/>
              </a:rPr>
              <a:t>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shridge.org.uk/Website/Content.nsf/FileLibrary/FE9BD12448D583E180257AB5003C8D77/$file/MutualTrust_Article_CoverImage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22516"/>
          <a:stretch>
            <a:fillRect/>
          </a:stretch>
        </p:blipFill>
        <p:spPr bwMode="auto">
          <a:xfrm>
            <a:off x="2514600" y="628651"/>
            <a:ext cx="6705600" cy="3786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742950"/>
            <a:ext cx="8229600" cy="3371850"/>
          </a:xfrm>
        </p:spPr>
        <p:txBody>
          <a:bodyPr/>
          <a:lstStyle/>
          <a:p>
            <a:r>
              <a:rPr lang="en-US" sz="8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</a:t>
            </a:r>
            <a:r>
              <a:rPr lang="en-US" sz="8800" dirty="0" smtClean="0"/>
              <a:t/>
            </a:r>
            <a:br>
              <a:rPr lang="en-US" sz="8800" dirty="0" smtClean="0"/>
            </a:br>
            <a:endParaRPr lang="en-US" sz="6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www.ashridge.org.uk/Website/Content.nsf/FileLibrary/FE9BD12448D583E180257AB5003C8D77/$file/MutualTrust_Article_CoverImage.pn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r="22516"/>
          <a:stretch>
            <a:fillRect/>
          </a:stretch>
        </p:blipFill>
        <p:spPr bwMode="auto">
          <a:xfrm>
            <a:off x="2514600" y="628651"/>
            <a:ext cx="6705600" cy="3786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457200" y="1534240"/>
            <a:ext cx="80772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Requires Consistent </a:t>
            </a:r>
            <a:endParaRPr lang="en-US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Trust </a:t>
            </a:r>
            <a:r>
              <a:rPr lang="en-US" sz="5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Building</a:t>
            </a:r>
            <a:endParaRPr lang="en-US" sz="5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2667000" y="315040"/>
            <a:ext cx="3505200" cy="11430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657600" y="657940"/>
            <a:ext cx="16002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Relational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962400" y="1057990"/>
            <a:ext cx="1066800" cy="171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Trust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98329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9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Behaviors</a:t>
            </a:r>
            <a:endParaRPr lang="en-US" sz="96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228600"/>
            <a:ext cx="11049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4105275"/>
            <a:ext cx="8229600" cy="1038225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CC0000"/>
                </a:solidFill>
              </a:rPr>
              <a:t>Team-Partnership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9180" y="1809750"/>
            <a:ext cx="7543800" cy="304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81915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13 </a:t>
            </a:r>
            <a:r>
              <a:rPr lang="en-US" sz="7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Behaviors</a:t>
            </a:r>
            <a:endParaRPr lang="en-US" sz="7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3276600" y="82629"/>
            <a:ext cx="2362200" cy="8286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918502" y="294560"/>
            <a:ext cx="1078396" cy="21979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Relational</a:t>
            </a: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4112150" y="590550"/>
            <a:ext cx="718930" cy="152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Trust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1951494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defRPr/>
            </a:pPr>
            <a:r>
              <a:rPr lang="en-US" alt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There </a:t>
            </a: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are 13 Behaviors common to </a:t>
            </a:r>
          </a:p>
          <a:p>
            <a:pPr lvl="1"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high-trust leaders throughout the world. </a:t>
            </a:r>
          </a:p>
          <a:p>
            <a:pPr lvl="1"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These Behaviors will significantly enhance your </a:t>
            </a:r>
            <a:r>
              <a:rPr lang="en-US" alt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ability </a:t>
            </a: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to establish and if necessary </a:t>
            </a:r>
          </a:p>
          <a:p>
            <a:pPr lvl="1"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re-establish trust in all relationships </a:t>
            </a:r>
            <a:r>
              <a:rPr lang="en-US" alt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-</a:t>
            </a:r>
            <a:endParaRPr lang="en-US" altLang="en-US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1"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both professional and personal.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2965"/>
            <a:ext cx="65532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can’t talk yourself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out </a:t>
            </a:r>
          </a:p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of a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problem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you’ve </a:t>
            </a:r>
          </a:p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behaved yourself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into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190750"/>
            <a:ext cx="86106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But you can behave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yourself out of a problem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behaved yourself into!</a:t>
            </a:r>
          </a:p>
          <a:p>
            <a:pPr algn="ctr">
              <a:defRPr/>
            </a:pPr>
            <a:endParaRPr lang="en-US" sz="2800" b="1" i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Stephen </a:t>
            </a:r>
            <a:r>
              <a:rPr lang="en-US" sz="2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M.R.</a:t>
            </a:r>
            <a:r>
              <a:rPr lang="en-US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Covey</a:t>
            </a: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brightnessContrast bright="70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7467601" y="3028950"/>
            <a:ext cx="1600199" cy="1200149"/>
          </a:xfrm>
          <a:prstGeom prst="rect">
            <a:avLst/>
          </a:prstGeom>
          <a:noFill/>
        </p:spPr>
      </p:pic>
      <p:pic>
        <p:nvPicPr>
          <p:cNvPr id="7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  <a14:imgEffect>
                      <a14:brightnessContrast bright="70000" contras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" y="43814"/>
            <a:ext cx="1600199" cy="1200149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23438"/>
            <a:ext cx="556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best time </a:t>
            </a:r>
            <a:endParaRPr lang="en-US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plant </a:t>
            </a: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tree </a:t>
            </a:r>
            <a:endParaRPr lang="en-US" sz="4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 20 years ago.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second best time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is now.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Chinese </a:t>
            </a:r>
            <a:r>
              <a:rPr lang="en-US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Proverb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brightnessContrast bright="70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6705601" y="3028950"/>
            <a:ext cx="1600199" cy="1200149"/>
          </a:xfrm>
          <a:prstGeom prst="rect">
            <a:avLst/>
          </a:prstGeom>
          <a:noFill/>
        </p:spPr>
      </p:pic>
      <p:pic>
        <p:nvPicPr>
          <p:cNvPr id="6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  <a14:imgEffect>
                      <a14:brightnessContrast bright="70000" contras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9600" y="57150"/>
            <a:ext cx="1600199" cy="1200149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ashridge.org.uk/Website/Content.nsf/FileLibrary/FE9BD12448D583E180257AB5003C8D77/$file/MutualTrust_Article_CoverImage.pn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r="22516"/>
          <a:stretch>
            <a:fillRect/>
          </a:stretch>
        </p:blipFill>
        <p:spPr bwMode="auto">
          <a:xfrm>
            <a:off x="2580167" y="616744"/>
            <a:ext cx="6705600" cy="3786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Rectangle 6"/>
          <p:cNvSpPr/>
          <p:nvPr/>
        </p:nvSpPr>
        <p:spPr>
          <a:xfrm>
            <a:off x="381000" y="819150"/>
            <a:ext cx="8305800" cy="39624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Oval 8"/>
          <p:cNvSpPr>
            <a:spLocks noChangeArrowheads="1"/>
          </p:cNvSpPr>
          <p:nvPr/>
        </p:nvSpPr>
        <p:spPr bwMode="auto">
          <a:xfrm>
            <a:off x="2542067" y="57150"/>
            <a:ext cx="3962400" cy="6286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  <a:tileRect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3113567" y="200025"/>
            <a:ext cx="2819400" cy="342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13 </a:t>
            </a:r>
            <a:r>
              <a:rPr lang="en-US" sz="40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Candara" panose="020E0502030303020204" pitchFamily="34" charset="0"/>
                <a:cs typeface="Times New Roman" panose="02020603050405020304" pitchFamily="18" charset="0"/>
              </a:rPr>
              <a:t>Behaviors</a:t>
            </a:r>
            <a:endParaRPr lang="en-US" sz="40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17961" dir="2700000" algn="ctr" rotWithShape="0">
                  <a:schemeClr val="tx1"/>
                </a:outerShdw>
              </a:effectLst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895350"/>
            <a:ext cx="44958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1.  Talk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Straight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 Demonstrate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Respect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3.  Create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Transparency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4.  Right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Wrongs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5.  Show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Loyalty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6.  Deliver Results</a:t>
            </a:r>
          </a:p>
          <a:p>
            <a:pPr lvl="1">
              <a:spcAft>
                <a:spcPts val="900"/>
              </a:spcAft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7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  Get Better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4800" y="920317"/>
            <a:ext cx="4800600" cy="333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000"/>
              </a:spcBef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8.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Confront Reality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9. 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Clarify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Expectations</a:t>
            </a: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10. Practice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Accountability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11. Listen First</a:t>
            </a:r>
          </a:p>
          <a:p>
            <a:pPr lvl="1"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12.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Keep Commitments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1">
              <a:spcBef>
                <a:spcPts val="600"/>
              </a:spcBef>
              <a:spcAft>
                <a:spcPts val="90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13. Extend Trust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90290"/>
            <a:ext cx="8077200" cy="357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13 </a:t>
            </a:r>
            <a:r>
              <a:rPr lang="en-US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Behaviors Exercise</a:t>
            </a:r>
            <a:endParaRPr lang="en-US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375"/>
              </a:spcBef>
              <a:defRPr/>
            </a:pPr>
            <a:r>
              <a:rPr lang="en-US" sz="4000" b="1" i="1" dirty="0">
                <a:solidFill>
                  <a:srgbClr val="0000CC"/>
                </a:solidFill>
                <a:latin typeface="Candara" panose="020E0502030303020204" pitchFamily="34" charset="0"/>
              </a:rPr>
              <a:t>W</a:t>
            </a:r>
            <a:r>
              <a:rPr lang="en-US" sz="4000" b="1" i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rite </a:t>
            </a:r>
            <a:r>
              <a:rPr lang="en-US" sz="4000" b="1" i="1" dirty="0">
                <a:solidFill>
                  <a:srgbClr val="0000CC"/>
                </a:solidFill>
                <a:latin typeface="Candara" panose="020E0502030303020204" pitchFamily="34" charset="0"/>
              </a:rPr>
              <a:t>down</a:t>
            </a:r>
          </a:p>
          <a:p>
            <a:pPr algn="ctr">
              <a:spcBef>
                <a:spcPts val="375"/>
              </a:spcBef>
              <a:defRPr/>
            </a:pPr>
            <a:r>
              <a:rPr lang="en-US" sz="4000" b="1" i="1" dirty="0">
                <a:solidFill>
                  <a:srgbClr val="0000CC"/>
                </a:solidFill>
                <a:latin typeface="Candara" panose="020E0502030303020204" pitchFamily="34" charset="0"/>
              </a:rPr>
              <a:t> A Challenging </a:t>
            </a:r>
            <a:r>
              <a:rPr lang="en-US" sz="4000" b="1" i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Relationship.</a:t>
            </a:r>
            <a:endParaRPr lang="en-US" sz="4000" b="1" i="1" dirty="0">
              <a:solidFill>
                <a:srgbClr val="0000CC"/>
              </a:solidFill>
              <a:latin typeface="Candara" panose="020E0502030303020204" pitchFamily="34" charset="0"/>
            </a:endParaRPr>
          </a:p>
          <a:p>
            <a:pPr algn="ctr">
              <a:spcBef>
                <a:spcPts val="375"/>
              </a:spcBef>
              <a:defRPr/>
            </a:pPr>
            <a:endParaRPr lang="en-US" sz="2800" dirty="0"/>
          </a:p>
          <a:p>
            <a:pPr algn="ctr">
              <a:spcBef>
                <a:spcPts val="375"/>
              </a:spcBef>
              <a:defRPr/>
            </a:pPr>
            <a:endParaRPr lang="en-US" sz="2800" dirty="0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2743200" y="282200"/>
            <a:ext cx="3505200" cy="11430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rgbClr val="FFFF00"/>
              </a:gs>
            </a:gsLst>
            <a:lin ang="5400000" scaled="0"/>
          </a:gra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733800" y="625100"/>
            <a:ext cx="16002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Relational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038600" y="1025150"/>
            <a:ext cx="1066800" cy="171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Trust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771915"/>
              </p:ext>
            </p:extLst>
          </p:nvPr>
        </p:nvGraphicFramePr>
        <p:xfrm>
          <a:off x="228600" y="628650"/>
          <a:ext cx="8686800" cy="4000500"/>
        </p:xfrm>
        <a:graphic>
          <a:graphicData uri="http://schemas.openxmlformats.org/drawingml/2006/table">
            <a:tbl>
              <a:tblPr firstRow="1" bandRow="1"/>
              <a:tblGrid>
                <a:gridCol w="204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Candara" panose="020E0502030303020204" pitchFamily="34" charset="0"/>
                        </a:rPr>
                        <a:t>Behavior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Current Performance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800000"/>
                          </a:solidFill>
                          <a:latin typeface="Candara" panose="020E0502030303020204" pitchFamily="34" charset="0"/>
                        </a:rPr>
                        <a:t>Conflicting Counterfeit</a:t>
                      </a:r>
                      <a:endParaRPr lang="en-US" sz="1800" b="1" dirty="0">
                        <a:solidFill>
                          <a:srgbClr val="8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Talk Straight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Lie, spin, tell half truths, double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talk, flatter.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Demonstrate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Respect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care or don’t show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you care; show disrespect or show respect only to those who can something for you.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Create Transparence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Withhold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information; keep secrets; create illusions; pretend.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Right Wrongs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admit or repair mistakes; cover up mistakes.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16"/>
          <p:cNvGrpSpPr>
            <a:grpSpLocks/>
          </p:cNvGrpSpPr>
          <p:nvPr/>
        </p:nvGrpSpPr>
        <p:grpSpPr bwMode="auto">
          <a:xfrm>
            <a:off x="2743200" y="1441533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2" name="Group 73"/>
          <p:cNvGrpSpPr>
            <a:grpSpLocks/>
          </p:cNvGrpSpPr>
          <p:nvPr/>
        </p:nvGrpSpPr>
        <p:grpSpPr bwMode="auto">
          <a:xfrm>
            <a:off x="3349191" y="224134"/>
            <a:ext cx="304800" cy="228600"/>
            <a:chOff x="1776" y="1584"/>
            <a:chExt cx="192" cy="192"/>
          </a:xfrm>
        </p:grpSpPr>
        <p:sp>
          <p:nvSpPr>
            <p:cNvPr id="53" name="Line 74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75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4114800" y="1399423"/>
            <a:ext cx="304800" cy="228600"/>
            <a:chOff x="1776" y="1584"/>
            <a:chExt cx="192" cy="192"/>
          </a:xfrm>
        </p:grpSpPr>
        <p:sp>
          <p:nvSpPr>
            <p:cNvPr id="57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7"/>
          <p:cNvGrpSpPr>
            <a:grpSpLocks/>
          </p:cNvGrpSpPr>
          <p:nvPr/>
        </p:nvGrpSpPr>
        <p:grpSpPr bwMode="auto">
          <a:xfrm>
            <a:off x="2743200" y="2235992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5" name="Group 67"/>
          <p:cNvGrpSpPr>
            <a:grpSpLocks/>
          </p:cNvGrpSpPr>
          <p:nvPr/>
        </p:nvGrpSpPr>
        <p:grpSpPr bwMode="auto">
          <a:xfrm>
            <a:off x="5338011" y="2174399"/>
            <a:ext cx="304800" cy="228600"/>
            <a:chOff x="1776" y="1584"/>
            <a:chExt cx="192" cy="192"/>
          </a:xfrm>
        </p:grpSpPr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3"/>
          <p:cNvGrpSpPr>
            <a:grpSpLocks/>
          </p:cNvGrpSpPr>
          <p:nvPr/>
        </p:nvGrpSpPr>
        <p:grpSpPr bwMode="auto">
          <a:xfrm>
            <a:off x="2785311" y="3517732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9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4804611" y="3488155"/>
            <a:ext cx="304800" cy="228600"/>
            <a:chOff x="1776" y="1584"/>
            <a:chExt cx="192" cy="192"/>
          </a:xfrm>
        </p:grpSpPr>
        <p:sp>
          <p:nvSpPr>
            <p:cNvPr id="75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23"/>
          <p:cNvGrpSpPr>
            <a:grpSpLocks/>
          </p:cNvGrpSpPr>
          <p:nvPr/>
        </p:nvGrpSpPr>
        <p:grpSpPr bwMode="auto">
          <a:xfrm>
            <a:off x="2785311" y="4229100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78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3543300" y="4199523"/>
            <a:ext cx="304800" cy="228600"/>
            <a:chOff x="1776" y="1584"/>
            <a:chExt cx="192" cy="192"/>
          </a:xfrm>
        </p:grpSpPr>
        <p:sp>
          <p:nvSpPr>
            <p:cNvPr id="84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730191" y="16698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andara" panose="020E0502030303020204" pitchFamily="34" charset="0"/>
              </a:rPr>
              <a:t>T</a:t>
            </a:r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hem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28304"/>
              </p:ext>
            </p:extLst>
          </p:nvPr>
        </p:nvGraphicFramePr>
        <p:xfrm>
          <a:off x="228600" y="651510"/>
          <a:ext cx="8686800" cy="4000500"/>
        </p:xfrm>
        <a:graphic>
          <a:graphicData uri="http://schemas.openxmlformats.org/drawingml/2006/table">
            <a:tbl>
              <a:tblPr firstRow="1" bandRow="1"/>
              <a:tblGrid>
                <a:gridCol w="204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Behavior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Current Performance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Conflicting Counterfeit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Talk Straight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Lie, spin, tell half truths, double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talk, flatter.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Demonstrate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Respect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care or don’t show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you care; show disrespect or show respect only to those who can something for you.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Create Transparence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Withhold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information; keep secrets; create illusions; pretend.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Right Wrongs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admit or repair mistakes; cover up mistakes.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16"/>
          <p:cNvGrpSpPr>
            <a:grpSpLocks/>
          </p:cNvGrpSpPr>
          <p:nvPr/>
        </p:nvGrpSpPr>
        <p:grpSpPr bwMode="auto">
          <a:xfrm>
            <a:off x="2743200" y="1472765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4114800" y="1430655"/>
            <a:ext cx="304800" cy="228600"/>
            <a:chOff x="1776" y="1584"/>
            <a:chExt cx="192" cy="192"/>
          </a:xfrm>
        </p:grpSpPr>
        <p:sp>
          <p:nvSpPr>
            <p:cNvPr id="57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7"/>
          <p:cNvGrpSpPr>
            <a:grpSpLocks/>
          </p:cNvGrpSpPr>
          <p:nvPr/>
        </p:nvGrpSpPr>
        <p:grpSpPr bwMode="auto">
          <a:xfrm>
            <a:off x="2743200" y="2267225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5" name="Group 67"/>
          <p:cNvGrpSpPr>
            <a:grpSpLocks/>
          </p:cNvGrpSpPr>
          <p:nvPr/>
        </p:nvGrpSpPr>
        <p:grpSpPr bwMode="auto">
          <a:xfrm>
            <a:off x="5338011" y="2205632"/>
            <a:ext cx="304800" cy="228600"/>
            <a:chOff x="1776" y="1584"/>
            <a:chExt cx="192" cy="192"/>
          </a:xfrm>
        </p:grpSpPr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3"/>
          <p:cNvGrpSpPr>
            <a:grpSpLocks/>
          </p:cNvGrpSpPr>
          <p:nvPr/>
        </p:nvGrpSpPr>
        <p:grpSpPr bwMode="auto">
          <a:xfrm>
            <a:off x="2785311" y="3548964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9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4804611" y="3519387"/>
            <a:ext cx="304800" cy="228600"/>
            <a:chOff x="1776" y="1584"/>
            <a:chExt cx="192" cy="192"/>
          </a:xfrm>
        </p:grpSpPr>
        <p:sp>
          <p:nvSpPr>
            <p:cNvPr id="75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23"/>
          <p:cNvGrpSpPr>
            <a:grpSpLocks/>
          </p:cNvGrpSpPr>
          <p:nvPr/>
        </p:nvGrpSpPr>
        <p:grpSpPr bwMode="auto">
          <a:xfrm>
            <a:off x="2785311" y="4260332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78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3543300" y="4230755"/>
            <a:ext cx="304800" cy="228600"/>
            <a:chOff x="1776" y="1584"/>
            <a:chExt cx="192" cy="192"/>
          </a:xfrm>
        </p:grpSpPr>
        <p:sp>
          <p:nvSpPr>
            <p:cNvPr id="84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Oval 50"/>
          <p:cNvSpPr>
            <a:spLocks noChangeArrowheads="1"/>
          </p:cNvSpPr>
          <p:nvPr/>
        </p:nvSpPr>
        <p:spPr bwMode="auto">
          <a:xfrm>
            <a:off x="3733800" y="1292669"/>
            <a:ext cx="990600" cy="5715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4995111" y="2104752"/>
            <a:ext cx="990600" cy="5715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8" name="Oval 50"/>
          <p:cNvSpPr>
            <a:spLocks noChangeArrowheads="1"/>
          </p:cNvSpPr>
          <p:nvPr/>
        </p:nvSpPr>
        <p:spPr bwMode="auto">
          <a:xfrm>
            <a:off x="4383504" y="3407757"/>
            <a:ext cx="990600" cy="5715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54" name="Group 73"/>
          <p:cNvGrpSpPr>
            <a:grpSpLocks/>
          </p:cNvGrpSpPr>
          <p:nvPr/>
        </p:nvGrpSpPr>
        <p:grpSpPr bwMode="auto">
          <a:xfrm>
            <a:off x="3349191" y="285750"/>
            <a:ext cx="304800" cy="228600"/>
            <a:chOff x="1776" y="1584"/>
            <a:chExt cx="192" cy="192"/>
          </a:xfrm>
        </p:grpSpPr>
        <p:sp>
          <p:nvSpPr>
            <p:cNvPr id="86" name="Line 74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75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657600" y="16475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andara" panose="020E0502030303020204" pitchFamily="34" charset="0"/>
              </a:rPr>
              <a:t>T</a:t>
            </a:r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hem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90" name="Oval 50"/>
          <p:cNvSpPr>
            <a:spLocks noChangeArrowheads="1"/>
          </p:cNvSpPr>
          <p:nvPr/>
        </p:nvSpPr>
        <p:spPr bwMode="auto">
          <a:xfrm>
            <a:off x="3124200" y="40256"/>
            <a:ext cx="1464966" cy="626493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856433"/>
              </p:ext>
            </p:extLst>
          </p:nvPr>
        </p:nvGraphicFramePr>
        <p:xfrm>
          <a:off x="228600" y="577275"/>
          <a:ext cx="8686800" cy="4000500"/>
        </p:xfrm>
        <a:graphic>
          <a:graphicData uri="http://schemas.openxmlformats.org/drawingml/2006/table">
            <a:tbl>
              <a:tblPr firstRow="1" bandRow="1"/>
              <a:tblGrid>
                <a:gridCol w="204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Behavior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Current Performance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Conflicting Counterfeit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Talk Straight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Lie, spin, tell half truths, double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talk, flatter.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Demonstrate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Respect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care or don’t show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you care; show disrespect or show respect only to those who can something for you.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Create Transparence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Withhold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information; keep secrets; create illusions; pretend.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Right Wrongs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admit or repair mistakes; cover up mistakes.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16"/>
          <p:cNvGrpSpPr>
            <a:grpSpLocks/>
          </p:cNvGrpSpPr>
          <p:nvPr/>
        </p:nvGrpSpPr>
        <p:grpSpPr bwMode="auto">
          <a:xfrm>
            <a:off x="2743200" y="1360430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2" name="Group 73"/>
          <p:cNvGrpSpPr>
            <a:grpSpLocks/>
          </p:cNvGrpSpPr>
          <p:nvPr/>
        </p:nvGrpSpPr>
        <p:grpSpPr bwMode="auto">
          <a:xfrm>
            <a:off x="3048000" y="2901375"/>
            <a:ext cx="228600" cy="171450"/>
            <a:chOff x="1776" y="1584"/>
            <a:chExt cx="192" cy="192"/>
          </a:xfrm>
        </p:grpSpPr>
        <p:sp>
          <p:nvSpPr>
            <p:cNvPr id="53" name="Line 74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75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4114800" y="1318320"/>
            <a:ext cx="304800" cy="228600"/>
            <a:chOff x="1776" y="1584"/>
            <a:chExt cx="192" cy="192"/>
          </a:xfrm>
        </p:grpSpPr>
        <p:sp>
          <p:nvSpPr>
            <p:cNvPr id="57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7"/>
          <p:cNvGrpSpPr>
            <a:grpSpLocks/>
          </p:cNvGrpSpPr>
          <p:nvPr/>
        </p:nvGrpSpPr>
        <p:grpSpPr bwMode="auto">
          <a:xfrm>
            <a:off x="2743200" y="2154890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5" name="Group 67"/>
          <p:cNvGrpSpPr>
            <a:grpSpLocks/>
          </p:cNvGrpSpPr>
          <p:nvPr/>
        </p:nvGrpSpPr>
        <p:grpSpPr bwMode="auto">
          <a:xfrm>
            <a:off x="5338011" y="2093297"/>
            <a:ext cx="304800" cy="228600"/>
            <a:chOff x="1776" y="1584"/>
            <a:chExt cx="192" cy="192"/>
          </a:xfrm>
        </p:grpSpPr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3"/>
          <p:cNvGrpSpPr>
            <a:grpSpLocks/>
          </p:cNvGrpSpPr>
          <p:nvPr/>
        </p:nvGrpSpPr>
        <p:grpSpPr bwMode="auto">
          <a:xfrm>
            <a:off x="2785311" y="3436629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9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4804611" y="3407052"/>
            <a:ext cx="304800" cy="228600"/>
            <a:chOff x="1776" y="1584"/>
            <a:chExt cx="192" cy="192"/>
          </a:xfrm>
        </p:grpSpPr>
        <p:sp>
          <p:nvSpPr>
            <p:cNvPr id="75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23"/>
          <p:cNvGrpSpPr>
            <a:grpSpLocks/>
          </p:cNvGrpSpPr>
          <p:nvPr/>
        </p:nvGrpSpPr>
        <p:grpSpPr bwMode="auto">
          <a:xfrm>
            <a:off x="2785311" y="4147997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78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4184650" y="4093588"/>
            <a:ext cx="304800" cy="228600"/>
            <a:chOff x="1776" y="1584"/>
            <a:chExt cx="192" cy="192"/>
          </a:xfrm>
        </p:grpSpPr>
        <p:sp>
          <p:nvSpPr>
            <p:cNvPr id="84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933700" y="2444175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*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44" name="Rectangle 58"/>
          <p:cNvSpPr>
            <a:spLocks noChangeArrowheads="1"/>
          </p:cNvSpPr>
          <p:nvPr/>
        </p:nvSpPr>
        <p:spPr bwMode="auto">
          <a:xfrm>
            <a:off x="5231219" y="1249800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45" name="Rectangle 58"/>
          <p:cNvSpPr>
            <a:spLocks noChangeArrowheads="1"/>
          </p:cNvSpPr>
          <p:nvPr/>
        </p:nvSpPr>
        <p:spPr bwMode="auto">
          <a:xfrm>
            <a:off x="4004806" y="2063175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8" name="Rectangle 58"/>
          <p:cNvSpPr>
            <a:spLocks noChangeArrowheads="1"/>
          </p:cNvSpPr>
          <p:nvPr/>
        </p:nvSpPr>
        <p:spPr bwMode="auto">
          <a:xfrm>
            <a:off x="5274511" y="3307200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9" name="Rectangle 58"/>
          <p:cNvSpPr>
            <a:spLocks noChangeArrowheads="1"/>
          </p:cNvSpPr>
          <p:nvPr/>
        </p:nvSpPr>
        <p:spPr bwMode="auto">
          <a:xfrm>
            <a:off x="3447495" y="4044375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463119" y="81975"/>
            <a:ext cx="42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ndara" panose="020E0502030303020204" pitchFamily="34" charset="0"/>
                <a:sym typeface="Wingdings"/>
              </a:rPr>
              <a:t>*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733800" y="8197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You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276600" y="2367975"/>
            <a:ext cx="95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You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Them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193348"/>
              </p:ext>
            </p:extLst>
          </p:nvPr>
        </p:nvGraphicFramePr>
        <p:xfrm>
          <a:off x="228600" y="539175"/>
          <a:ext cx="8686800" cy="4000500"/>
        </p:xfrm>
        <a:graphic>
          <a:graphicData uri="http://schemas.openxmlformats.org/drawingml/2006/table">
            <a:tbl>
              <a:tblPr firstRow="1" bandRow="1"/>
              <a:tblGrid>
                <a:gridCol w="204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8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Behavior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Current Performance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Conflicting Counterfeit</a:t>
                      </a:r>
                      <a:endParaRPr lang="en-US" sz="18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Talk Straight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Lie, spin, tell half truths, double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talk, flatter.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Demonstrate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Respect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care or don’t show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you care; show disrespect or show respect only to those who can something for you.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Create Transparence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Withhold</a:t>
                      </a:r>
                      <a:r>
                        <a:rPr lang="en-US" sz="1400" b="1" baseline="0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 information; keep secrets; create illusions; pretend.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Right Wrongs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99"/>
                          </a:solidFill>
                          <a:latin typeface="Candara" panose="020E0502030303020204" pitchFamily="34" charset="0"/>
                        </a:rPr>
                        <a:t>Don’t admit or repair mistakes; cover up mistakes.</a:t>
                      </a:r>
                      <a:endParaRPr lang="en-US" sz="1400" b="1" dirty="0">
                        <a:solidFill>
                          <a:srgbClr val="000099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16"/>
          <p:cNvGrpSpPr>
            <a:grpSpLocks/>
          </p:cNvGrpSpPr>
          <p:nvPr/>
        </p:nvGrpSpPr>
        <p:grpSpPr bwMode="auto">
          <a:xfrm>
            <a:off x="2743200" y="1360430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4114800" y="1318320"/>
            <a:ext cx="304800" cy="228600"/>
            <a:chOff x="1776" y="1584"/>
            <a:chExt cx="192" cy="192"/>
          </a:xfrm>
        </p:grpSpPr>
        <p:sp>
          <p:nvSpPr>
            <p:cNvPr id="57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7"/>
          <p:cNvGrpSpPr>
            <a:grpSpLocks/>
          </p:cNvGrpSpPr>
          <p:nvPr/>
        </p:nvGrpSpPr>
        <p:grpSpPr bwMode="auto">
          <a:xfrm>
            <a:off x="2743200" y="2154890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5" name="Group 67"/>
          <p:cNvGrpSpPr>
            <a:grpSpLocks/>
          </p:cNvGrpSpPr>
          <p:nvPr/>
        </p:nvGrpSpPr>
        <p:grpSpPr bwMode="auto">
          <a:xfrm>
            <a:off x="5338011" y="2093297"/>
            <a:ext cx="304800" cy="228600"/>
            <a:chOff x="1776" y="1584"/>
            <a:chExt cx="192" cy="192"/>
          </a:xfrm>
        </p:grpSpPr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3"/>
          <p:cNvGrpSpPr>
            <a:grpSpLocks/>
          </p:cNvGrpSpPr>
          <p:nvPr/>
        </p:nvGrpSpPr>
        <p:grpSpPr bwMode="auto">
          <a:xfrm>
            <a:off x="2785311" y="3436629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69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4804611" y="3407052"/>
            <a:ext cx="304800" cy="228600"/>
            <a:chOff x="1776" y="1584"/>
            <a:chExt cx="192" cy="192"/>
          </a:xfrm>
        </p:grpSpPr>
        <p:sp>
          <p:nvSpPr>
            <p:cNvPr id="75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23"/>
          <p:cNvGrpSpPr>
            <a:grpSpLocks/>
          </p:cNvGrpSpPr>
          <p:nvPr/>
        </p:nvGrpSpPr>
        <p:grpSpPr bwMode="auto">
          <a:xfrm>
            <a:off x="2785311" y="4147997"/>
            <a:ext cx="2971800" cy="228600"/>
            <a:chOff x="1968" y="1392"/>
            <a:chExt cx="1872" cy="192"/>
          </a:xfrm>
          <a:solidFill>
            <a:schemeClr val="bg1"/>
          </a:solidFill>
        </p:grpSpPr>
        <p:sp>
          <p:nvSpPr>
            <p:cNvPr id="78" name="Oval 24"/>
            <p:cNvSpPr>
              <a:spLocks noChangeArrowheads="1"/>
            </p:cNvSpPr>
            <p:nvPr/>
          </p:nvSpPr>
          <p:spPr bwMode="auto">
            <a:xfrm>
              <a:off x="1968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2352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Oval 26"/>
            <p:cNvSpPr>
              <a:spLocks noChangeArrowheads="1"/>
            </p:cNvSpPr>
            <p:nvPr/>
          </p:nvSpPr>
          <p:spPr bwMode="auto">
            <a:xfrm>
              <a:off x="2736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Oval 27"/>
            <p:cNvSpPr>
              <a:spLocks noChangeArrowheads="1"/>
            </p:cNvSpPr>
            <p:nvPr/>
          </p:nvSpPr>
          <p:spPr bwMode="auto">
            <a:xfrm>
              <a:off x="3120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Oval 28"/>
            <p:cNvSpPr>
              <a:spLocks noChangeArrowheads="1"/>
            </p:cNvSpPr>
            <p:nvPr/>
          </p:nvSpPr>
          <p:spPr bwMode="auto">
            <a:xfrm>
              <a:off x="3504" y="1392"/>
              <a:ext cx="336" cy="192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4184650" y="4093588"/>
            <a:ext cx="304800" cy="228600"/>
            <a:chOff x="1776" y="1584"/>
            <a:chExt cx="192" cy="192"/>
          </a:xfrm>
        </p:grpSpPr>
        <p:sp>
          <p:nvSpPr>
            <p:cNvPr id="84" name="Line 71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72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58"/>
          <p:cNvSpPr>
            <a:spLocks noChangeArrowheads="1"/>
          </p:cNvSpPr>
          <p:nvPr/>
        </p:nvSpPr>
        <p:spPr bwMode="auto">
          <a:xfrm>
            <a:off x="5231219" y="1249800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45" name="Rectangle 58"/>
          <p:cNvSpPr>
            <a:spLocks noChangeArrowheads="1"/>
          </p:cNvSpPr>
          <p:nvPr/>
        </p:nvSpPr>
        <p:spPr bwMode="auto">
          <a:xfrm>
            <a:off x="4004806" y="2063175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8" name="Rectangle 58"/>
          <p:cNvSpPr>
            <a:spLocks noChangeArrowheads="1"/>
          </p:cNvSpPr>
          <p:nvPr/>
        </p:nvSpPr>
        <p:spPr bwMode="auto">
          <a:xfrm>
            <a:off x="5274511" y="3307200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9" name="Rectangle 58"/>
          <p:cNvSpPr>
            <a:spLocks noChangeArrowheads="1"/>
          </p:cNvSpPr>
          <p:nvPr/>
        </p:nvSpPr>
        <p:spPr bwMode="auto">
          <a:xfrm>
            <a:off x="3447495" y="4044375"/>
            <a:ext cx="736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*</a:t>
            </a:r>
          </a:p>
        </p:txBody>
      </p:sp>
      <p:sp>
        <p:nvSpPr>
          <p:cNvPr id="87" name="Rectangle 53"/>
          <p:cNvSpPr>
            <a:spLocks noChangeArrowheads="1"/>
          </p:cNvSpPr>
          <p:nvPr/>
        </p:nvSpPr>
        <p:spPr bwMode="auto">
          <a:xfrm>
            <a:off x="4995111" y="1188980"/>
            <a:ext cx="914400" cy="57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0" name="Rectangle 53"/>
          <p:cNvSpPr>
            <a:spLocks noChangeArrowheads="1"/>
          </p:cNvSpPr>
          <p:nvPr/>
        </p:nvSpPr>
        <p:spPr bwMode="auto">
          <a:xfrm>
            <a:off x="5033211" y="3292752"/>
            <a:ext cx="914400" cy="571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3463119" y="57150"/>
            <a:ext cx="423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ndara" panose="020E0502030303020204" pitchFamily="34" charset="0"/>
                <a:sym typeface="Wingdings"/>
              </a:rPr>
              <a:t>*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33800" y="5715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You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grpSp>
        <p:nvGrpSpPr>
          <p:cNvPr id="54" name="Group 73"/>
          <p:cNvGrpSpPr>
            <a:grpSpLocks/>
          </p:cNvGrpSpPr>
          <p:nvPr/>
        </p:nvGrpSpPr>
        <p:grpSpPr bwMode="auto">
          <a:xfrm>
            <a:off x="3048000" y="2901375"/>
            <a:ext cx="228600" cy="171450"/>
            <a:chOff x="1776" y="1584"/>
            <a:chExt cx="192" cy="192"/>
          </a:xfrm>
        </p:grpSpPr>
        <p:sp>
          <p:nvSpPr>
            <p:cNvPr id="86" name="Line 74"/>
            <p:cNvSpPr>
              <a:spLocks noChangeShapeType="1"/>
            </p:cNvSpPr>
            <p:nvPr/>
          </p:nvSpPr>
          <p:spPr bwMode="auto">
            <a:xfrm flipV="1">
              <a:off x="1824" y="1584"/>
              <a:ext cx="144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75"/>
            <p:cNvSpPr>
              <a:spLocks noChangeShapeType="1"/>
            </p:cNvSpPr>
            <p:nvPr/>
          </p:nvSpPr>
          <p:spPr bwMode="auto">
            <a:xfrm flipH="1" flipV="1">
              <a:off x="1776" y="1680"/>
              <a:ext cx="48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933700" y="2444175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ndara" panose="020E0502030303020204" pitchFamily="34" charset="0"/>
              </a:rPr>
              <a:t>*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76600" y="2367975"/>
            <a:ext cx="95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You</a:t>
            </a:r>
          </a:p>
          <a:p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Them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99" name="Rectangle 53"/>
          <p:cNvSpPr>
            <a:spLocks noChangeArrowheads="1"/>
          </p:cNvSpPr>
          <p:nvPr/>
        </p:nvSpPr>
        <p:spPr bwMode="auto">
          <a:xfrm>
            <a:off x="3547311" y="57150"/>
            <a:ext cx="914400" cy="4616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72965"/>
            <a:ext cx="65532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can’t talk yourself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out </a:t>
            </a:r>
          </a:p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of a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problem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you’ve </a:t>
            </a:r>
          </a:p>
          <a:p>
            <a:pPr algn="ctr">
              <a:spcBef>
                <a:spcPts val="375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behaved yourself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into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190750"/>
            <a:ext cx="86106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But you can behave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yourself out of a problem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you behaved yourself into!</a:t>
            </a:r>
          </a:p>
          <a:p>
            <a:pPr algn="ctr">
              <a:defRPr/>
            </a:pPr>
            <a:endParaRPr lang="en-US" sz="2800" b="1" i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Stephen </a:t>
            </a:r>
            <a:r>
              <a:rPr lang="en-US" sz="2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M.R.</a:t>
            </a:r>
            <a:r>
              <a:rPr lang="en-US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Covey</a:t>
            </a:r>
          </a:p>
          <a:p>
            <a:pPr algn="ctr">
              <a:defRPr/>
            </a:pP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brightnessContrast bright="70000"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7467601" y="3028950"/>
            <a:ext cx="1600199" cy="1200149"/>
          </a:xfrm>
          <a:prstGeom prst="rect">
            <a:avLst/>
          </a:prstGeom>
          <a:noFill/>
        </p:spPr>
      </p:pic>
      <p:pic>
        <p:nvPicPr>
          <p:cNvPr id="7" name="Picture 2" descr="http://condition1concepts.com/wp-content/uploads/2013/12/Quotation-Mark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  <a14:imgEffect>
                      <a14:brightnessContrast bright="70000" contras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" y="43814"/>
            <a:ext cx="1600199" cy="1200149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47725"/>
            <a:ext cx="8229600" cy="2867025"/>
          </a:xfrm>
        </p:spPr>
        <p:txBody>
          <a:bodyPr/>
          <a:lstStyle/>
          <a:p>
            <a:r>
              <a:rPr lang="en-US" sz="7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Systems,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 </a:t>
            </a:r>
            <a:b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Concepts.1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yrianfreepress.files.wordpress.com/2014/01/sun-rays.jpg"/>
          <p:cNvPicPr>
            <a:picLocks noChangeAspect="1" noChangeArrowheads="1"/>
          </p:cNvPicPr>
          <p:nvPr/>
        </p:nvPicPr>
        <p:blipFill>
          <a:blip r:embed="rId3" cstate="print"/>
          <a:srcRect t="2904" b="15789"/>
          <a:stretch>
            <a:fillRect/>
          </a:stretch>
        </p:blipFill>
        <p:spPr bwMode="auto">
          <a:xfrm>
            <a:off x="381000" y="342900"/>
            <a:ext cx="84010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2867025"/>
          </a:xfrm>
        </p:spPr>
        <p:txBody>
          <a:bodyPr/>
          <a:lstStyle/>
          <a:p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Management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yrianfreepress.files.wordpress.com/2014/01/sun-rays.jpg"/>
          <p:cNvPicPr>
            <a:picLocks noChangeAspect="1" noChangeArrowheads="1"/>
          </p:cNvPicPr>
          <p:nvPr/>
        </p:nvPicPr>
        <p:blipFill>
          <a:blip r:embed="rId3" cstate="print"/>
          <a:srcRect t="2904" b="15789"/>
          <a:stretch>
            <a:fillRect/>
          </a:stretch>
        </p:blipFill>
        <p:spPr bwMode="auto">
          <a:xfrm>
            <a:off x="381000" y="342900"/>
            <a:ext cx="840105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771525"/>
            <a:ext cx="8229600" cy="2867025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Time Management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Time</a:t>
            </a:r>
            <a:b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19200" y="1885950"/>
            <a:ext cx="6705600" cy="1168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smtClean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/>
                <a:latin typeface="Times New Roman"/>
                <a:cs typeface="Times New Roman"/>
              </a:rPr>
              <a:t>The Answer is Always the Same!</a:t>
            </a:r>
            <a:endParaRPr lang="en-US" sz="4000" kern="10" spc="0" dirty="0">
              <a:ln w="9525">
                <a:solidFill>
                  <a:srgbClr val="333399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684338" y="3158490"/>
            <a:ext cx="5493863" cy="3908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Breathe, Feel, Vibrate and Be Present</a:t>
            </a:r>
            <a:endParaRPr lang="en-US" sz="4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328738" y="7056438"/>
            <a:ext cx="4293432" cy="6524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/>
                <a:latin typeface="Times New Roman"/>
                <a:cs typeface="Times New Roman"/>
              </a:rPr>
              <a:t>Enter into Love and Sobriety</a:t>
            </a:r>
            <a:endParaRPr lang="en-US" sz="40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99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684338" y="7869238"/>
            <a:ext cx="3374184" cy="6524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/>
                <a:latin typeface="Times New Roman"/>
                <a:cs typeface="Times New Roman"/>
              </a:rPr>
              <a:t>and Act Impeccably</a:t>
            </a:r>
            <a:endParaRPr lang="en-US" sz="4000" kern="10" spc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99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1950563" y="3851434"/>
            <a:ext cx="5041900" cy="423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Enter into Love and Sobriety,</a:t>
            </a:r>
            <a:endParaRPr lang="en-US" sz="4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2438400" y="4510088"/>
            <a:ext cx="3962400" cy="4238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Act Impeccably</a:t>
            </a:r>
            <a:endParaRPr lang="en-US" sz="4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20000" cy="1847849"/>
          </a:xfrm>
        </p:spPr>
        <p:txBody>
          <a:bodyPr/>
          <a:lstStyle/>
          <a:p>
            <a:r>
              <a:rPr lang="en-US" sz="1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If ?</a:t>
            </a:r>
            <a:endParaRPr lang="en-US" sz="1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mccombs.utexas.edu/%7E/media/Images/MSB/Centers/HMTF/ZZZZimportant%20people.jpg?h=300&amp;w=980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457200" y="1085851"/>
            <a:ext cx="8401050" cy="192881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47725"/>
            <a:ext cx="8153400" cy="2867025"/>
          </a:xfrm>
        </p:spPr>
        <p:txBody>
          <a:bodyPr/>
          <a:lstStyle/>
          <a:p>
            <a:pPr>
              <a:defRPr/>
            </a:pPr>
            <a: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Communicate</a:t>
            </a:r>
            <a:b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8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Communicate</a:t>
            </a:r>
            <a: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Communicate                       </a:t>
            </a:r>
            <a:br>
              <a:rPr lang="en-US" alt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5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Communicate more.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8229600" cy="1828800"/>
          </a:xfrm>
        </p:spPr>
        <p:txBody>
          <a:bodyPr anchor="t"/>
          <a:lstStyle/>
          <a:p>
            <a:pPr>
              <a:defRPr/>
            </a:pPr>
            <a:r>
              <a:rPr lang="en-US" altLang="en-US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 is valid. </a:t>
            </a:r>
            <a:r>
              <a:rPr lang="en-US" alt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input is needed.</a:t>
            </a:r>
          </a:p>
        </p:txBody>
      </p:sp>
      <p:pic>
        <p:nvPicPr>
          <p:cNvPr id="3" name="Picture 2" descr="http://www.timeshighereducation.co.uk/Pictures/web/i/s/r/featur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0"/>
            <a:ext cx="5496668" cy="26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048000" y="3771900"/>
            <a:ext cx="914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hdwallpapers.in/walls/matrix_binary-wide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81000" y="400051"/>
            <a:ext cx="8401050" cy="393620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Rectangle 7"/>
          <p:cNvSpPr/>
          <p:nvPr/>
        </p:nvSpPr>
        <p:spPr>
          <a:xfrm>
            <a:off x="838200" y="914400"/>
            <a:ext cx="7543800" cy="291465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257300"/>
            <a:ext cx="8229600" cy="857250"/>
          </a:xfrm>
        </p:spPr>
        <p:txBody>
          <a:bodyPr/>
          <a:lstStyle/>
          <a:p>
            <a:r>
              <a:rPr lang="en-US" sz="8800" dirty="0" smtClean="0"/>
              <a:t>Language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7412"/>
            <a:ext cx="8229600" cy="16716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3800" b="1" dirty="0" err="1" smtClean="0"/>
              <a:t>Languaging</a:t>
            </a:r>
            <a:endParaRPr lang="en-US" sz="60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2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55245"/>
            <a:ext cx="8382000" cy="2581275"/>
          </a:xfrm>
        </p:spPr>
        <p:txBody>
          <a:bodyPr/>
          <a:lstStyle/>
          <a:p>
            <a:r>
              <a:rPr lang="en-US" sz="80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sz="8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Action: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“By Agreement”</a:t>
            </a:r>
          </a:p>
        </p:txBody>
      </p:sp>
      <p:pic>
        <p:nvPicPr>
          <p:cNvPr id="43012" name="Picture 4" descr="http://cdn.business2community.com/wp-content/uploads/2013/09/thumbs-up-2-600x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514600"/>
            <a:ext cx="5715000" cy="235743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318790"/>
            <a:ext cx="7315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“By Agreement”</a:t>
            </a:r>
          </a:p>
          <a:p>
            <a:pPr algn="ctr"/>
            <a:endParaRPr lang="en-US" sz="1000" b="1" dirty="0" smtClean="0">
              <a:solidFill>
                <a:srgbClr val="000099"/>
              </a:solidFill>
              <a:latin typeface="Candara"/>
              <a:cs typeface="Candara"/>
            </a:endParaRPr>
          </a:p>
          <a:p>
            <a:pPr marL="285750" indent="-285750">
              <a:buFont typeface="Arial"/>
              <a:buChar char="•"/>
            </a:pPr>
            <a:r>
              <a:rPr lang="en-US" sz="4800" b="1" dirty="0" smtClean="0">
                <a:solidFill>
                  <a:srgbClr val="000099"/>
                </a:solidFill>
                <a:latin typeface="Candara"/>
                <a:cs typeface="Candara"/>
              </a:rPr>
              <a:t>Empowered Requests</a:t>
            </a:r>
          </a:p>
          <a:p>
            <a:pPr marL="285750" indent="-285750">
              <a:buFont typeface="Arial"/>
              <a:buChar char="•"/>
            </a:pPr>
            <a:r>
              <a:rPr lang="en-US" sz="4800" b="1" dirty="0" smtClean="0">
                <a:solidFill>
                  <a:srgbClr val="660066"/>
                </a:solidFill>
                <a:latin typeface="Candara"/>
                <a:cs typeface="Candara"/>
              </a:rPr>
              <a:t>Empowered Listening</a:t>
            </a:r>
          </a:p>
          <a:p>
            <a:pPr marL="285750" indent="-285750">
              <a:buFont typeface="Arial"/>
              <a:buChar char="•"/>
            </a:pPr>
            <a:r>
              <a:rPr lang="en-US" sz="4800" b="1" dirty="0" smtClean="0">
                <a:solidFill>
                  <a:srgbClr val="000099"/>
                </a:solidFill>
                <a:latin typeface="Candara"/>
                <a:cs typeface="Candara"/>
              </a:rPr>
              <a:t>Empowered Promise</a:t>
            </a:r>
          </a:p>
          <a:p>
            <a:pPr marL="285750" indent="-285750">
              <a:buFont typeface="Arial"/>
              <a:buChar char="•"/>
            </a:pPr>
            <a:r>
              <a:rPr lang="en-US" sz="4800" b="1" dirty="0" smtClean="0">
                <a:solidFill>
                  <a:srgbClr val="660066"/>
                </a:solidFill>
                <a:latin typeface="Candara"/>
                <a:cs typeface="Candara"/>
              </a:rPr>
              <a:t>No Assumptions</a:t>
            </a:r>
            <a:endParaRPr lang="en-US" sz="4800" b="1" dirty="0">
              <a:solidFill>
                <a:srgbClr val="660066"/>
              </a:solidFill>
              <a:latin typeface="Candara"/>
              <a:cs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cdn10.steveseay.com/wp-content/uploads/2011/07/decision-making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39000" y="3600450"/>
            <a:ext cx="2057400" cy="15430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381000" y="104835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Decision </a:t>
            </a:r>
            <a:r>
              <a:rPr lang="en-US" alt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Making</a:t>
            </a:r>
            <a:endParaRPr lang="en-US" altLang="en-US" sz="1000" b="1" dirty="0" smtClean="0">
              <a:solidFill>
                <a:srgbClr val="800000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5400" b="1" dirty="0" smtClean="0">
                <a:solidFill>
                  <a:srgbClr val="800000"/>
                </a:solidFill>
                <a:latin typeface="Candara"/>
                <a:cs typeface="Candara"/>
              </a:rPr>
              <a:t>By Agreement,</a:t>
            </a:r>
          </a:p>
          <a:p>
            <a:pPr algn="ctr">
              <a:defRPr/>
            </a:pPr>
            <a:endParaRPr lang="en-US" altLang="en-US" sz="1000" b="1" dirty="0">
              <a:solidFill>
                <a:srgbClr val="000099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4800" b="1" dirty="0">
                <a:solidFill>
                  <a:srgbClr val="000099"/>
                </a:solidFill>
                <a:latin typeface="Candara"/>
                <a:cs typeface="Candara"/>
              </a:rPr>
              <a:t>Decide How we </a:t>
            </a:r>
            <a:endParaRPr lang="en-US" altLang="en-US" sz="4800" b="1" dirty="0" smtClean="0">
              <a:solidFill>
                <a:srgbClr val="000099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4800" b="1" dirty="0" smtClean="0">
                <a:solidFill>
                  <a:srgbClr val="000099"/>
                </a:solidFill>
                <a:latin typeface="Candara"/>
                <a:cs typeface="Candara"/>
              </a:rPr>
              <a:t>are </a:t>
            </a:r>
            <a:r>
              <a:rPr lang="en-US" altLang="en-US" sz="4800" b="1" dirty="0">
                <a:solidFill>
                  <a:srgbClr val="000099"/>
                </a:solidFill>
                <a:latin typeface="Candara"/>
                <a:cs typeface="Candara"/>
              </a:rPr>
              <a:t>going to </a:t>
            </a:r>
            <a:r>
              <a:rPr lang="en-US" altLang="en-US" sz="4800" b="1" dirty="0" smtClean="0">
                <a:solidFill>
                  <a:srgbClr val="000099"/>
                </a:solidFill>
                <a:latin typeface="Candara"/>
                <a:cs typeface="Candara"/>
              </a:rPr>
              <a:t>Decide.</a:t>
            </a:r>
          </a:p>
          <a:p>
            <a:pPr algn="ctr">
              <a:defRPr/>
            </a:pPr>
            <a:endParaRPr lang="en-US" altLang="en-US" sz="1000" b="1" dirty="0" smtClean="0">
              <a:solidFill>
                <a:srgbClr val="000099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(Ahead of time! | 1</a:t>
            </a:r>
            <a:r>
              <a:rPr lang="en-US" altLang="en-US" sz="3600" b="1" i="1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st</a:t>
            </a:r>
            <a:r>
              <a:rPr lang="en-US" altLang="en-US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 15%) </a:t>
            </a:r>
            <a:endParaRPr lang="en-US" altLang="en-US" sz="36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7150"/>
            <a:ext cx="8305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Decision </a:t>
            </a:r>
            <a:r>
              <a:rPr lang="en-US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Making </a:t>
            </a:r>
            <a:r>
              <a:rPr lang="en-US" alt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By </a:t>
            </a:r>
            <a:r>
              <a:rPr lang="en-US" alt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Agreement</a:t>
            </a:r>
          </a:p>
          <a:p>
            <a:pPr algn="ctr">
              <a:spcBef>
                <a:spcPct val="20000"/>
              </a:spcBef>
              <a:defRPr/>
            </a:pPr>
            <a:endParaRPr lang="en-US" altLang="en-US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Unilateral </a:t>
            </a:r>
            <a:r>
              <a:rPr lang="en-US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/ Command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Consult / Command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Vote: Majority, 80/20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Consensus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Compromise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712" y="133350"/>
            <a:ext cx="8305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Consensus</a:t>
            </a:r>
            <a:endParaRPr lang="en-US" sz="9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8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vs</a:t>
            </a:r>
            <a:endParaRPr lang="en-US" sz="9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9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Buy In</a:t>
            </a:r>
          </a:p>
        </p:txBody>
      </p:sp>
      <p:pic>
        <p:nvPicPr>
          <p:cNvPr id="38914" name="Picture 2" descr="http://static.ddmcdn.com/gif/group-decision-making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257550"/>
            <a:ext cx="3429000" cy="17145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7150"/>
            <a:ext cx="8305800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What 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9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Buy In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80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1-10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96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7?  9?  </a:t>
            </a:r>
            <a:r>
              <a:rPr lang="en-US" sz="96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10?</a:t>
            </a:r>
            <a:endParaRPr lang="en-US" sz="9600" b="1" dirty="0">
              <a:solidFill>
                <a:srgbClr val="002060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85751"/>
            <a:ext cx="8305800" cy="39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8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     Buy In is      </a:t>
            </a:r>
          </a:p>
          <a:p>
            <a:pPr algn="ctr">
              <a:lnSpc>
                <a:spcPct val="90000"/>
              </a:lnSpc>
              <a:defRPr/>
            </a:pPr>
            <a:endParaRPr lang="en-US" sz="1000" b="1" dirty="0">
              <a:solidFill>
                <a:srgbClr val="000099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72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I am Willing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72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I am Committed</a:t>
            </a:r>
          </a:p>
          <a:p>
            <a:pPr>
              <a:lnSpc>
                <a:spcPct val="90000"/>
              </a:lnSpc>
              <a:defRPr/>
            </a:pP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6866" name="Picture 2" descr="http://www.cadca.org/files/iStock_000009311779XSmall.jpg"/>
          <p:cNvPicPr>
            <a:picLocks noChangeAspect="1" noChangeArrowheads="1"/>
          </p:cNvPicPr>
          <p:nvPr/>
        </p:nvPicPr>
        <p:blipFill>
          <a:blip r:embed="rId3" cstate="print"/>
          <a:srcRect t="15267"/>
          <a:stretch>
            <a:fillRect/>
          </a:stretch>
        </p:blipFill>
        <p:spPr bwMode="auto">
          <a:xfrm>
            <a:off x="2667000" y="3409950"/>
            <a:ext cx="4362450" cy="158591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5486400" y="57150"/>
            <a:ext cx="1905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1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10</a:t>
            </a:r>
            <a:endParaRPr lang="en-US" sz="11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-76855"/>
            <a:ext cx="830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Consensus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“A position </a:t>
            </a:r>
            <a:r>
              <a:rPr lang="en-US" sz="44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reached </a:t>
            </a: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where </a:t>
            </a:r>
            <a:r>
              <a:rPr lang="en-US" sz="4400" b="1" i="1" dirty="0" smtClean="0">
                <a:solidFill>
                  <a:srgbClr val="800000"/>
                </a:solidFill>
                <a:latin typeface="Candara" panose="020E0502030303020204" pitchFamily="34" charset="0"/>
                <a:ea typeface="+mj-ea"/>
                <a:cs typeface="+mj-cs"/>
              </a:rPr>
              <a:t>everyone</a:t>
            </a: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 agrees.”</a:t>
            </a:r>
            <a:r>
              <a:rPr lang="en-US" sz="44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/>
            </a:r>
            <a:br>
              <a:rPr lang="en-US" sz="4400" b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</a:br>
            <a:endParaRPr lang="en-US" sz="800" b="1" dirty="0" smtClean="0">
              <a:solidFill>
                <a:srgbClr val="000099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Buy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In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“</a:t>
            </a:r>
            <a:r>
              <a:rPr lang="en-US" sz="4400" b="1" dirty="0">
                <a:solidFill>
                  <a:srgbClr val="002060"/>
                </a:solidFill>
                <a:latin typeface="Candara" panose="020E0502030303020204" pitchFamily="34" charset="0"/>
              </a:rPr>
              <a:t>100% </a:t>
            </a: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Commitment</a:t>
            </a:r>
          </a:p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to </a:t>
            </a:r>
            <a:r>
              <a:rPr lang="en-US" sz="4400" b="1" dirty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support a </a:t>
            </a:r>
            <a:r>
              <a:rPr lang="en-US" sz="4400" b="1" dirty="0" smtClean="0">
                <a:solidFill>
                  <a:srgbClr val="002060"/>
                </a:solidFill>
                <a:latin typeface="Candara" panose="020E0502030303020204" pitchFamily="34" charset="0"/>
                <a:ea typeface="+mj-ea"/>
                <a:cs typeface="+mj-cs"/>
              </a:rPr>
              <a:t>decision.”</a:t>
            </a:r>
            <a:endParaRPr lang="en-US" sz="4400" b="1" dirty="0">
              <a:solidFill>
                <a:srgbClr val="002060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35842" name="Picture 2" descr="http://quandora14.wpengine.com/wp-content/uploads/2012/12/employee-buy-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743" y="4171950"/>
            <a:ext cx="2373178" cy="120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3532" y="2114550"/>
            <a:ext cx="2895600" cy="183866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6200" y="28575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Buy In</a:t>
            </a:r>
            <a:endParaRPr lang="en-US" sz="9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r>
              <a:rPr lang="en-US" sz="4800" b="1" i="1" dirty="0" smtClean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“I’ve </a:t>
            </a:r>
            <a:r>
              <a:rPr lang="en-US" sz="4800" b="1" i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been heard, </a:t>
            </a:r>
            <a:r>
              <a:rPr lang="en-US" sz="4800" b="1" i="1" dirty="0" smtClean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I have some differences, and I </a:t>
            </a:r>
            <a:r>
              <a:rPr lang="en-US" sz="4800" b="1" i="1" dirty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back this</a:t>
            </a:r>
            <a:r>
              <a:rPr lang="en-US" sz="4800" b="1" i="1" dirty="0" smtClean="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.”</a:t>
            </a:r>
            <a:endParaRPr lang="en-US" sz="4800" b="1" i="1" dirty="0">
              <a:solidFill>
                <a:srgbClr val="000099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7150"/>
            <a:ext cx="8305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Decision </a:t>
            </a:r>
            <a:r>
              <a:rPr lang="en-US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Making </a:t>
            </a:r>
            <a:r>
              <a:rPr lang="en-US" alt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By </a:t>
            </a:r>
            <a:r>
              <a:rPr lang="en-US" alt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Agreement</a:t>
            </a:r>
          </a:p>
          <a:p>
            <a:pPr algn="ctr">
              <a:spcBef>
                <a:spcPct val="20000"/>
              </a:spcBef>
              <a:defRPr/>
            </a:pPr>
            <a:endParaRPr lang="en-US" altLang="en-US" sz="1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Unilateral </a:t>
            </a:r>
            <a:r>
              <a:rPr lang="en-US" alt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/ Command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Consult / Command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Vote: Majority, 80/20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Consensus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Compromise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coacheloquence.com/wp-content/uploads/2013/05/123-sole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357097"/>
            <a:ext cx="7239000" cy="21006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857250"/>
          </a:xfrm>
        </p:spPr>
        <p:txBody>
          <a:bodyPr/>
          <a:lstStyle/>
          <a:p>
            <a:r>
              <a:rPr lang="en-US" sz="6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Assertion</a:t>
            </a:r>
            <a:br>
              <a:rPr lang="en-US" sz="6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</a:t>
            </a:r>
            <a:endParaRPr lang="en-US" sz="54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2301" y="1384102"/>
            <a:ext cx="4231665" cy="46166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>
                <a:rot lat="18600000" lon="0" rev="0"/>
              </a:camera>
              <a:lightRig rig="threePt" dir="t"/>
            </a:scene3d>
          </a:bodyPr>
          <a:lstStyle/>
          <a:p>
            <a:r>
              <a:rPr lang="en-US" sz="6000" b="1" dirty="0">
                <a:solidFill>
                  <a:srgbClr val="000099"/>
                </a:solidFill>
              </a:rPr>
              <a:t>I declare....</a:t>
            </a:r>
          </a:p>
          <a:p>
            <a:r>
              <a:rPr lang="en-US" sz="6000" b="1" dirty="0">
                <a:solidFill>
                  <a:srgbClr val="0000FF"/>
                </a:solidFill>
              </a:rPr>
              <a:t>I intend....</a:t>
            </a:r>
          </a:p>
          <a:p>
            <a:r>
              <a:rPr lang="en-US" sz="6000" b="1" dirty="0">
                <a:solidFill>
                  <a:srgbClr val="000099"/>
                </a:solidFill>
              </a:rPr>
              <a:t>I commit....</a:t>
            </a:r>
          </a:p>
          <a:p>
            <a:r>
              <a:rPr lang="en-US" sz="6000" b="1" dirty="0">
                <a:solidFill>
                  <a:srgbClr val="0000FF"/>
                </a:solidFill>
              </a:rPr>
              <a:t>I promise....</a:t>
            </a:r>
          </a:p>
          <a:p>
            <a:endParaRPr lang="en-US" sz="5400" b="1" dirty="0">
              <a:solidFill>
                <a:srgbClr val="0000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09550"/>
            <a:ext cx="8305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6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Options Discussion</a:t>
            </a:r>
          </a:p>
          <a:p>
            <a:pPr lvl="0" algn="ctr">
              <a:defRPr/>
            </a:pPr>
            <a:r>
              <a:rPr lang="en-US" altLang="en-US" sz="3600" b="1" i="1" dirty="0" smtClean="0">
                <a:solidFill>
                  <a:srgbClr val="C00000"/>
                </a:solidFill>
                <a:latin typeface="Candara"/>
                <a:cs typeface="Candara"/>
              </a:rPr>
              <a:t>“Conversation for possibilities…”</a:t>
            </a:r>
            <a:endParaRPr lang="en-US" alt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altLang="en-US" sz="3600" b="1" i="1" dirty="0" err="1" smtClean="0">
                <a:solidFill>
                  <a:srgbClr val="660066"/>
                </a:solidFill>
                <a:latin typeface="Candara" panose="020E0502030303020204" pitchFamily="34" charset="0"/>
                <a:ea typeface="+mj-ea"/>
                <a:cs typeface="+mj-cs"/>
              </a:rPr>
              <a:t>vs</a:t>
            </a:r>
            <a:endParaRPr lang="en-US" altLang="en-US" sz="3600" b="1" i="1" dirty="0">
              <a:solidFill>
                <a:srgbClr val="660066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alt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Making a </a:t>
            </a:r>
            <a:r>
              <a:rPr lang="en-US" alt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Decision</a:t>
            </a:r>
          </a:p>
          <a:p>
            <a:pPr lvl="0" algn="ctr">
              <a:defRPr/>
            </a:pPr>
            <a:r>
              <a:rPr lang="en-US" altLang="en-US" sz="3600" b="1" i="1" dirty="0" smtClean="0">
                <a:solidFill>
                  <a:srgbClr val="C00000"/>
                </a:solidFill>
                <a:latin typeface="Candara"/>
                <a:cs typeface="Candara"/>
              </a:rPr>
              <a:t>“Conversation for action…”</a:t>
            </a:r>
            <a:endParaRPr lang="en-US" altLang="en-US" sz="3600" b="1" dirty="0" smtClean="0">
              <a:latin typeface="Times New Roman" pitchFamily="18" charset="0"/>
            </a:endParaRPr>
          </a:p>
          <a:p>
            <a:pPr algn="ctr">
              <a:defRPr/>
            </a:pPr>
            <a:endParaRPr lang="en-US" altLang="en-US" sz="1000" b="1" dirty="0">
              <a:latin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i="1" dirty="0">
                <a:latin typeface="Candara"/>
                <a:cs typeface="Candara"/>
              </a:rPr>
              <a:t>Acknowledge </a:t>
            </a:r>
            <a:r>
              <a:rPr lang="en-US" altLang="en-US" sz="3600" b="1" i="1" dirty="0" smtClean="0">
                <a:latin typeface="Candara"/>
                <a:cs typeface="Candara"/>
              </a:rPr>
              <a:t>which </a:t>
            </a:r>
            <a:r>
              <a:rPr lang="en-US" altLang="en-US" sz="3600" b="1" i="1" dirty="0">
                <a:latin typeface="Candara"/>
                <a:cs typeface="Candara"/>
              </a:rPr>
              <a:t>you are </a:t>
            </a:r>
            <a:r>
              <a:rPr lang="en-US" altLang="en-US" sz="3600" b="1" i="1" dirty="0" smtClean="0">
                <a:latin typeface="Candara"/>
                <a:cs typeface="Candara"/>
              </a:rPr>
              <a:t>doing. </a:t>
            </a:r>
            <a:endParaRPr lang="en-US" altLang="en-US" sz="3600" b="1" i="1" dirty="0">
              <a:latin typeface="Candara"/>
              <a:cs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30594"/>
            <a:ext cx="8305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Options Discussion 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We are now looking at Options and will </a:t>
            </a:r>
            <a:endParaRPr lang="en-US" altLang="en-US" sz="2800" b="1" dirty="0" smtClean="0">
              <a:solidFill>
                <a:schemeClr val="tx2">
                  <a:lumMod val="50000"/>
                </a:schemeClr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announce 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when we are making a Decision.</a:t>
            </a:r>
          </a:p>
          <a:p>
            <a:pPr algn="ctr">
              <a:defRPr/>
            </a:pPr>
            <a:r>
              <a:rPr lang="en-US" altLang="en-US" sz="2400" b="1" i="1" dirty="0" smtClean="0">
                <a:solidFill>
                  <a:srgbClr val="000099"/>
                </a:solidFill>
                <a:latin typeface="Candara"/>
                <a:cs typeface="Candara"/>
              </a:rPr>
              <a:t>And</a:t>
            </a:r>
            <a:endParaRPr lang="en-US" altLang="en-US" sz="2400" b="1" i="1" dirty="0">
              <a:solidFill>
                <a:srgbClr val="000099"/>
              </a:solidFill>
              <a:latin typeface="Candara"/>
              <a:cs typeface="Candara"/>
            </a:endParaRPr>
          </a:p>
          <a:p>
            <a:pPr algn="ctr">
              <a:defRPr/>
            </a:pPr>
            <a:r>
              <a:rPr lang="en-US" altLang="en-US" sz="2400" b="1" dirty="0" smtClean="0">
                <a:solidFill>
                  <a:srgbClr val="000099"/>
                </a:solidFill>
                <a:latin typeface="Candara"/>
                <a:cs typeface="Candara"/>
              </a:rPr>
              <a:t>We have pre-Agreed how we are going to Decide</a:t>
            </a:r>
            <a:endParaRPr lang="en-US" altLang="en-US" sz="2400" b="1" dirty="0">
              <a:solidFill>
                <a:srgbClr val="000099"/>
              </a:solidFill>
              <a:latin typeface="Candara"/>
              <a:cs typeface="Candar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936379"/>
            <a:ext cx="8001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Making a Decision </a:t>
            </a:r>
          </a:p>
          <a:p>
            <a:pPr algn="ctr">
              <a:defRPr/>
            </a:pP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By 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lear Agreement: </a:t>
            </a:r>
          </a:p>
          <a:p>
            <a:pPr algn="ctr">
              <a:defRPr/>
            </a:pP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latin typeface="Candara"/>
                <a:cs typeface="Candara"/>
              </a:rPr>
              <a:t>I/We are now making a Decision.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Candara"/>
              <a:cs typeface="Candara"/>
            </a:endParaRPr>
          </a:p>
        </p:txBody>
      </p:sp>
      <p:pic>
        <p:nvPicPr>
          <p:cNvPr id="5" name="Picture 4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717730"/>
            <a:ext cx="2895600" cy="183866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9055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9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Win, Win, Win </a:t>
            </a:r>
          </a:p>
        </p:txBody>
      </p:sp>
      <p:pic>
        <p:nvPicPr>
          <p:cNvPr id="30722" name="Picture 2" descr="http://joyfullynutritious.com/wp-content/uploads/2013/10/wi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416" y="2038350"/>
            <a:ext cx="4142984" cy="24003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0"/>
            <a:ext cx="830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Commit to the Truth.  </a:t>
            </a:r>
            <a:endParaRPr lang="en-US" sz="6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endParaRPr lang="en-US" sz="1600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r>
              <a:rPr lang="en-US" sz="66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“</a:t>
            </a:r>
            <a:r>
              <a:rPr lang="en-US" sz="6600" b="1" i="1" dirty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What’s True</a:t>
            </a:r>
            <a:r>
              <a:rPr lang="en-US" sz="66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?”</a:t>
            </a:r>
          </a:p>
          <a:p>
            <a:pPr algn="ctr"/>
            <a:r>
              <a:rPr lang="en-US" sz="800" b="1" i="1" dirty="0" smtClean="0">
                <a:solidFill>
                  <a:srgbClr val="0000CC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endParaRPr lang="en-US" sz="800" b="1" i="1" dirty="0">
              <a:solidFill>
                <a:srgbClr val="0000CC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Be open to a new possibility. </a:t>
            </a:r>
          </a:p>
        </p:txBody>
      </p:sp>
      <p:pic>
        <p:nvPicPr>
          <p:cNvPr id="29698" name="Picture 2" descr="http://www.actorscomedystudio.com/wp-content/uploads/2012/12/Horizon1.jpeg"/>
          <p:cNvPicPr>
            <a:picLocks noChangeAspect="1" noChangeArrowheads="1"/>
          </p:cNvPicPr>
          <p:nvPr/>
        </p:nvPicPr>
        <p:blipFill>
          <a:blip r:embed="rId3" cstate="print"/>
          <a:srcRect t="17054" b="3876"/>
          <a:stretch>
            <a:fillRect/>
          </a:stretch>
        </p:blipFill>
        <p:spPr bwMode="auto">
          <a:xfrm>
            <a:off x="1158240" y="2753697"/>
            <a:ext cx="7162800" cy="248505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28650"/>
            <a:ext cx="5334000" cy="40005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" y="133350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The </a:t>
            </a:r>
            <a:r>
              <a:rPr lang="en-US" alt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Truth is always </a:t>
            </a:r>
            <a:r>
              <a:rPr lang="en-US" alt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Beautiful.</a:t>
            </a:r>
            <a:endParaRPr lang="en-US" altLang="en-US" sz="7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en-US" altLang="en-US" sz="2000" b="1" dirty="0">
              <a:solidFill>
                <a:srgbClr val="000099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altLang="en-US" sz="44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No matter what process </a:t>
            </a:r>
          </a:p>
          <a:p>
            <a:pPr algn="ctr">
              <a:defRPr/>
            </a:pPr>
            <a:r>
              <a:rPr lang="en-US" altLang="en-US" sz="4400" b="1" i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it may trigger</a:t>
            </a:r>
            <a:r>
              <a:rPr lang="en-US" altLang="en-US" sz="4400" b="1" i="1" dirty="0" smtClean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.</a:t>
            </a:r>
          </a:p>
          <a:p>
            <a:pPr algn="ctr">
              <a:defRPr/>
            </a:pPr>
            <a:endParaRPr lang="en-US" altLang="en-US" sz="4400" b="1" i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en-US" altLang="en-US" sz="2000" b="1" dirty="0">
              <a:solidFill>
                <a:srgbClr val="000099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alt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rPr>
              <a:t>Sanity | Liberation | Simplicity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229600" cy="2867025"/>
          </a:xfrm>
        </p:spPr>
        <p:txBody>
          <a:bodyPr/>
          <a:lstStyle/>
          <a:p>
            <a:pPr>
              <a:defRPr/>
            </a:pPr>
            <a: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Authentically </a:t>
            </a:r>
            <a:r>
              <a:rPr lang="en-US" alt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Reveal</a:t>
            </a:r>
            <a: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 than </a:t>
            </a:r>
            <a:r>
              <a:rPr lang="en-US" altLang="en-US" sz="60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Conceal.</a:t>
            </a:r>
            <a:r>
              <a:rPr lang="en-US" alt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4800" i="1" dirty="0" smtClean="0"/>
              <a:t>Revealing Creates </a:t>
            </a:r>
            <a:r>
              <a:rPr lang="en-US" altLang="en-US" sz="4800" i="1" dirty="0"/>
              <a:t>Safety</a:t>
            </a:r>
          </a:p>
        </p:txBody>
      </p:sp>
      <p:pic>
        <p:nvPicPr>
          <p:cNvPr id="26626" name="Picture 2" descr="http://rack.1.mshcdn.com/media/ZgkyMDEyLzEyLzA0L2ZkLzV3YXlzdG9tYWtlLmNrVC5qcGcKcAl0aHVtYgk5NTB4NTM0IwplCWpwZw/bf329c9f/a5c/5-ways-to-make-your-business-more-transparent-27ac53b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105150"/>
            <a:ext cx="4267200" cy="179977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28650"/>
            <a:ext cx="5334000" cy="4000501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7472" y="57150"/>
            <a:ext cx="8382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Authentically Reveal. </a:t>
            </a:r>
            <a:r>
              <a:rPr lang="en-US" sz="4000" dirty="0" smtClean="0">
                <a:solidFill>
                  <a:srgbClr val="C00000"/>
                </a:solidFill>
              </a:rPr>
              <a:t>Make it… </a:t>
            </a:r>
          </a:p>
          <a:p>
            <a:pPr algn="l"/>
            <a:r>
              <a:rPr lang="en-US" sz="5400" spc="300" dirty="0" smtClean="0">
                <a:ln w="11430" cmpd="sng">
                  <a:solidFill>
                    <a:srgbClr val="FF0000"/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 </a:t>
            </a:r>
            <a:endParaRPr lang="en-US" sz="5400" spc="300" dirty="0">
              <a:ln w="11430" cmpd="sng">
                <a:solidFill>
                  <a:srgbClr val="FF0000"/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158115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4800" b="1" spc="300" dirty="0" smtClean="0">
                <a:ln w="11430" cmpd="sng">
                  <a:solidFill>
                    <a:srgbClr val="0000CC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4800" b="1" dirty="0" smtClean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Appropriate</a:t>
            </a:r>
          </a:p>
          <a:p>
            <a:pPr lvl="0">
              <a:buFont typeface="Arial" pitchFamily="34" charset="0"/>
              <a:buChar char="•"/>
            </a:pPr>
            <a:r>
              <a:rPr lang="en-US" sz="4800" b="1" dirty="0" smtClean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Pertinent</a:t>
            </a:r>
          </a:p>
          <a:p>
            <a:pPr lvl="0">
              <a:buFont typeface="Arial" pitchFamily="34" charset="0"/>
              <a:buChar char="•"/>
            </a:pPr>
            <a:r>
              <a:rPr lang="en-US" sz="4800" b="1" dirty="0" smtClean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Functional</a:t>
            </a:r>
          </a:p>
          <a:p>
            <a:pPr lvl="0">
              <a:buFont typeface="Arial" pitchFamily="34" charset="0"/>
              <a:buChar char="•"/>
            </a:pPr>
            <a:r>
              <a:rPr lang="en-US" sz="4800" b="1" dirty="0" smtClean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Receivable</a:t>
            </a:r>
            <a:endParaRPr lang="en-US" sz="4800" b="1" dirty="0">
              <a:solidFill>
                <a:srgbClr val="0000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438150"/>
            <a:ext cx="8382000" cy="3982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andara" charset="0"/>
                <a:ea typeface="MS PGothic" charset="0"/>
                <a:cs typeface="MS PGothic" charset="0"/>
              </a:rPr>
              <a:t>Speak from </a:t>
            </a:r>
          </a:p>
          <a:p>
            <a:r>
              <a:rPr lang="en-US" sz="7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I</a:t>
            </a:r>
            <a:r>
              <a:rPr lang="en-US" sz="6000" dirty="0" smtClean="0">
                <a:solidFill>
                  <a:srgbClr val="0000CC"/>
                </a:solidFill>
                <a:latin typeface="Candara" charset="0"/>
                <a:ea typeface="MS PGothic" charset="0"/>
                <a:cs typeface="MS PGothic" charset="0"/>
              </a:rPr>
              <a:t> </a:t>
            </a:r>
            <a:r>
              <a:rPr lang="en-US" sz="4800" dirty="0" smtClean="0">
                <a:latin typeface="Candara" charset="0"/>
                <a:ea typeface="MS PGothic" charset="0"/>
                <a:cs typeface="MS PGothic" charset="0"/>
              </a:rPr>
              <a:t>instead </a:t>
            </a:r>
            <a:r>
              <a:rPr lang="en-US" sz="4800" dirty="0">
                <a:latin typeface="Candara" charset="0"/>
                <a:ea typeface="MS PGothic" charset="0"/>
                <a:cs typeface="MS PGothic" charset="0"/>
              </a:rPr>
              <a:t>of </a:t>
            </a:r>
            <a:r>
              <a:rPr lang="en-US" sz="72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You</a:t>
            </a:r>
            <a:r>
              <a:rPr lang="en-US" sz="5400" dirty="0" smtClean="0">
                <a:latin typeface="Candara" charset="0"/>
                <a:ea typeface="MS PGothic" charset="0"/>
                <a:cs typeface="MS PGothic" charset="0"/>
              </a:rPr>
              <a:t>.</a:t>
            </a:r>
          </a:p>
          <a:p>
            <a:endParaRPr lang="en-US" sz="1000" dirty="0">
              <a:solidFill>
                <a:srgbClr val="0000CC"/>
              </a:solidFill>
              <a:latin typeface="Candara" charset="0"/>
              <a:ea typeface="MS PGothic" charset="0"/>
              <a:cs typeface="MS PGothic" charset="0"/>
            </a:endParaRPr>
          </a:p>
          <a:p>
            <a:r>
              <a:rPr lang="en-US" sz="4800" dirty="0" smtClean="0">
                <a:latin typeface="Candara" charset="0"/>
                <a:ea typeface="MS PGothic" charset="0"/>
                <a:cs typeface="MS PGothic" charset="0"/>
              </a:rPr>
              <a:t>Speak</a:t>
            </a:r>
            <a:r>
              <a:rPr lang="en-US" sz="5400" dirty="0" smtClean="0">
                <a:latin typeface="Candara" charset="0"/>
                <a:ea typeface="MS PGothic" charset="0"/>
                <a:cs typeface="MS PGothic" charset="0"/>
              </a:rPr>
              <a:t> </a:t>
            </a:r>
            <a:endParaRPr lang="en-US" sz="5400" dirty="0">
              <a:latin typeface="Candara" charset="0"/>
              <a:ea typeface="MS PGothic" charset="0"/>
              <a:cs typeface="MS PGothic" charset="0"/>
            </a:endParaRPr>
          </a:p>
          <a:p>
            <a:r>
              <a:rPr lang="en-US" sz="54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“Body Centered Truth”  </a:t>
            </a:r>
          </a:p>
          <a:p>
            <a:r>
              <a:rPr lang="en-US" sz="4800" dirty="0" smtClean="0">
                <a:latin typeface="Candara" charset="0"/>
                <a:ea typeface="MS PGothic" charset="0"/>
                <a:cs typeface="MS PGothic" charset="0"/>
              </a:rPr>
              <a:t>Is inarguable</a:t>
            </a:r>
            <a:endParaRPr lang="en-US" sz="4800" dirty="0">
              <a:latin typeface="Candara" charset="0"/>
              <a:ea typeface="MS PGothic" charset="0"/>
              <a:cs typeface="MS PGothic" charset="0"/>
            </a:endParaRPr>
          </a:p>
        </p:txBody>
      </p:sp>
      <p:pic>
        <p:nvPicPr>
          <p:cNvPr id="4" name="Picture 3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114550"/>
            <a:ext cx="2895600" cy="183866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" y="342111"/>
            <a:ext cx="8610600" cy="3982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ndara" charset="0"/>
                <a:ea typeface="MS PGothic" charset="0"/>
                <a:cs typeface="MS PGothic" charset="0"/>
              </a:rPr>
              <a:t>Release </a:t>
            </a:r>
          </a:p>
          <a:p>
            <a:r>
              <a:rPr lang="en-US" sz="4400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“No Disturbance Decision”  </a:t>
            </a:r>
          </a:p>
          <a:p>
            <a:r>
              <a:rPr lang="en-US" sz="3200" dirty="0">
                <a:latin typeface="Candara" charset="0"/>
                <a:ea typeface="MS PGothic" charset="0"/>
                <a:cs typeface="MS PGothic" charset="0"/>
              </a:rPr>
              <a:t>Some disturbance is ok. </a:t>
            </a:r>
          </a:p>
          <a:p>
            <a:endParaRPr lang="en-US" sz="3600" dirty="0" smtClean="0">
              <a:latin typeface="Candara" charset="0"/>
              <a:ea typeface="MS PGothic" charset="0"/>
              <a:cs typeface="MS PGothic" charset="0"/>
            </a:endParaRPr>
          </a:p>
          <a:p>
            <a:r>
              <a:rPr lang="en-US" sz="3600" dirty="0" smtClean="0">
                <a:latin typeface="Candara" charset="0"/>
                <a:ea typeface="MS PGothic" charset="0"/>
                <a:cs typeface="MS PGothic" charset="0"/>
              </a:rPr>
              <a:t>Be </a:t>
            </a:r>
            <a:r>
              <a:rPr lang="en-US" sz="3600" dirty="0">
                <a:latin typeface="Candara" charset="0"/>
                <a:ea typeface="MS PGothic" charset="0"/>
                <a:cs typeface="MS PGothic" charset="0"/>
              </a:rPr>
              <a:t>responsible.  </a:t>
            </a:r>
            <a:endParaRPr lang="en-US" sz="3600" dirty="0" smtClean="0">
              <a:latin typeface="Candara" charset="0"/>
              <a:ea typeface="MS PGothic" charset="0"/>
              <a:cs typeface="MS PGothic" charset="0"/>
            </a:endParaRPr>
          </a:p>
          <a:p>
            <a:r>
              <a:rPr lang="en-US" sz="44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Don’t </a:t>
            </a:r>
            <a:r>
              <a:rPr lang="en-US" sz="4400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MS PGothic" charset="0"/>
                <a:cs typeface="MS PGothic" charset="0"/>
              </a:rPr>
              <a:t>direct your energy.  </a:t>
            </a:r>
            <a:endParaRPr lang="en-US" sz="4400" i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charset="0"/>
              <a:ea typeface="MS PGothic" charset="0"/>
              <a:cs typeface="MS PGothic" charset="0"/>
            </a:endParaRPr>
          </a:p>
          <a:p>
            <a:r>
              <a:rPr lang="en-US" sz="3200" dirty="0" smtClean="0">
                <a:latin typeface="Candara" charset="0"/>
                <a:ea typeface="MS PGothic" charset="0"/>
                <a:cs typeface="MS PGothic" charset="0"/>
              </a:rPr>
              <a:t>Expect </a:t>
            </a:r>
            <a:r>
              <a:rPr lang="en-US" sz="3200" dirty="0">
                <a:latin typeface="Candara" charset="0"/>
                <a:ea typeface="MS PGothic" charset="0"/>
                <a:cs typeface="MS PGothic" charset="0"/>
              </a:rPr>
              <a:t>and </a:t>
            </a:r>
            <a:r>
              <a:rPr lang="en-US" sz="3200" dirty="0" smtClean="0">
                <a:latin typeface="Candara" charset="0"/>
                <a:ea typeface="MS PGothic" charset="0"/>
                <a:cs typeface="MS PGothic" charset="0"/>
              </a:rPr>
              <a:t>co-create Resolution</a:t>
            </a:r>
            <a:r>
              <a:rPr lang="en-US" sz="3200" dirty="0">
                <a:latin typeface="Times New Roman" charset="0"/>
              </a:rPr>
              <a:t>.</a:t>
            </a:r>
          </a:p>
        </p:txBody>
      </p:sp>
      <p:pic>
        <p:nvPicPr>
          <p:cNvPr id="4" name="Picture 3" descr="http://marketerplugin.com/wp-content/plugins/marketer-plugin/img/handwritten/underlin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11684"/>
            <a:ext cx="2895600" cy="183866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1290320" y="1238"/>
            <a:ext cx="6546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000099"/>
                </a:solidFill>
                <a:latin typeface="Candara" charset="0"/>
              </a:rPr>
              <a:t>Change Model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1009650" y="731044"/>
            <a:ext cx="0" cy="32575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009650" y="3988594"/>
            <a:ext cx="70104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Freeform 5"/>
          <p:cNvSpPr>
            <a:spLocks/>
          </p:cNvSpPr>
          <p:nvPr/>
        </p:nvSpPr>
        <p:spPr bwMode="auto">
          <a:xfrm>
            <a:off x="1009650" y="902494"/>
            <a:ext cx="5867400" cy="3086100"/>
          </a:xfrm>
          <a:custGeom>
            <a:avLst/>
            <a:gdLst>
              <a:gd name="T0" fmla="*/ 0 w 2544"/>
              <a:gd name="T1" fmla="*/ 2147483646 h 2688"/>
              <a:gd name="T2" fmla="*/ 2147483646 w 2544"/>
              <a:gd name="T3" fmla="*/ 2147483646 h 2688"/>
              <a:gd name="T4" fmla="*/ 2147483646 w 2544"/>
              <a:gd name="T5" fmla="*/ 0 h 2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44" h="2688">
                <a:moveTo>
                  <a:pt x="0" y="2688"/>
                </a:moveTo>
                <a:cubicBezTo>
                  <a:pt x="844" y="2408"/>
                  <a:pt x="1688" y="2128"/>
                  <a:pt x="2112" y="1680"/>
                </a:cubicBezTo>
                <a:cubicBezTo>
                  <a:pt x="2536" y="1232"/>
                  <a:pt x="2472" y="272"/>
                  <a:pt x="2544" y="0"/>
                </a:cubicBezTo>
              </a:path>
            </a:pathLst>
          </a:custGeom>
          <a:noFill/>
          <a:ln w="57150" cmpd="sng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WordArt 6"/>
          <p:cNvSpPr>
            <a:spLocks noChangeArrowheads="1" noChangeShapeType="1"/>
          </p:cNvSpPr>
          <p:nvPr/>
        </p:nvSpPr>
        <p:spPr bwMode="auto">
          <a:xfrm>
            <a:off x="6953693" y="960143"/>
            <a:ext cx="1143000" cy="228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Crisis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</a:t>
            </a:r>
          </a:p>
        </p:txBody>
      </p:sp>
      <p:sp>
        <p:nvSpPr>
          <p:cNvPr id="9" name="WordArt 7"/>
          <p:cNvSpPr>
            <a:spLocks noChangeArrowheads="1" noChangeShapeType="1"/>
          </p:cNvSpPr>
          <p:nvPr/>
        </p:nvSpPr>
        <p:spPr bwMode="auto">
          <a:xfrm>
            <a:off x="6725093" y="1874543"/>
            <a:ext cx="1143000" cy="228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Pain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</a:t>
            </a:r>
          </a:p>
        </p:txBody>
      </p:sp>
      <p:sp>
        <p:nvSpPr>
          <p:cNvPr id="10" name="WordArt 8"/>
          <p:cNvSpPr>
            <a:spLocks noChangeArrowheads="1" noChangeShapeType="1"/>
          </p:cNvSpPr>
          <p:nvPr/>
        </p:nvSpPr>
        <p:spPr bwMode="auto">
          <a:xfrm>
            <a:off x="5810693" y="2960393"/>
            <a:ext cx="1828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Discomfort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 </a:t>
            </a:r>
          </a:p>
        </p:txBody>
      </p:sp>
      <p:sp>
        <p:nvSpPr>
          <p:cNvPr id="11" name="WordArt 9"/>
          <p:cNvSpPr>
            <a:spLocks noChangeArrowheads="1" noChangeShapeType="1"/>
          </p:cNvSpPr>
          <p:nvPr/>
        </p:nvSpPr>
        <p:spPr bwMode="auto">
          <a:xfrm>
            <a:off x="1162493" y="4160543"/>
            <a:ext cx="1828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Point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</a:t>
            </a:r>
            <a:r>
              <a:rPr lang="en-US" sz="4000" b="1" kern="10" dirty="0">
                <a:ln w="9525">
                  <a:solidFill>
                    <a:srgbClr val="00000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Easy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Times New Roman"/>
              </a:rPr>
              <a:t> 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857250" y="3874294"/>
            <a:ext cx="304800" cy="2286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Tahoma" charset="0"/>
            </a:endParaRP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5353050" y="2902744"/>
            <a:ext cx="304800" cy="2286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Tahoma" charset="0"/>
            </a:endParaRPr>
          </a:p>
        </p:txBody>
      </p:sp>
      <p:sp>
        <p:nvSpPr>
          <p:cNvPr id="25612" name="AutoShape 12"/>
          <p:cNvSpPr>
            <a:spLocks noChangeArrowheads="1"/>
          </p:cNvSpPr>
          <p:nvPr/>
        </p:nvSpPr>
        <p:spPr bwMode="auto">
          <a:xfrm>
            <a:off x="6496050" y="1874044"/>
            <a:ext cx="304800" cy="2286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Tahoma" charset="0"/>
            </a:endParaRPr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6669088" y="845344"/>
            <a:ext cx="304800" cy="228600"/>
          </a:xfrm>
          <a:prstGeom prst="flowChartOr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Tahoma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2000" y="732651"/>
            <a:ext cx="367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000099"/>
                </a:solidFill>
                <a:latin typeface="Candara" charset="0"/>
              </a:rPr>
              <a:t>“Change can be easy”</a:t>
            </a:r>
            <a:endParaRPr lang="en-US" sz="2400" b="1" dirty="0">
              <a:solidFill>
                <a:srgbClr val="000099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05735"/>
      </p:ext>
    </p:extLst>
  </p:cSld>
  <p:clrMapOvr>
    <a:masterClrMapping/>
  </p:clrMapOvr>
  <p:transition advTm="258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endalldisease.com/wp-content/uploads/2012/11/handshak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054" y="2724150"/>
            <a:ext cx="3899196" cy="19431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239039"/>
          </a:xfrm>
        </p:spPr>
        <p:txBody>
          <a:bodyPr/>
          <a:lstStyle/>
          <a:p>
            <a:r>
              <a:rPr lang="en-US" sz="8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is Always a Resolution”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08531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the Resolution.</a:t>
            </a:r>
            <a:endParaRPr lang="en-US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"/>
            <a:ext cx="8229600" cy="2867025"/>
          </a:xfrm>
        </p:spPr>
        <p:txBody>
          <a:bodyPr/>
          <a:lstStyle/>
          <a:p>
            <a:pPr>
              <a:defRPr/>
            </a:pPr>
            <a:r>
              <a:rPr lang="en-US" altLang="en-US" sz="7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Funneling</a:t>
            </a:r>
            <a:r>
              <a:rPr lang="en-US" altLang="en-US" sz="7200" dirty="0"/>
              <a:t> </a:t>
            </a:r>
            <a:r>
              <a:rPr lang="en-US" altLang="en-US" sz="6000" dirty="0"/>
              <a:t/>
            </a:r>
            <a:br>
              <a:rPr lang="en-US" altLang="en-US" sz="6000" dirty="0"/>
            </a:br>
            <a:r>
              <a:rPr lang="en-US" altLang="en-US" sz="4800" dirty="0"/>
              <a:t>Funnel your declaration. Speak impeccably.</a:t>
            </a:r>
          </a:p>
        </p:txBody>
      </p:sp>
      <p:pic>
        <p:nvPicPr>
          <p:cNvPr id="4" name="Picture 8" descr="http://www.imgrind.com/wp-content/uploads/2012/04/Funnel-mo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0035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428750"/>
          </a:xfrm>
        </p:spPr>
        <p:txBody>
          <a:bodyPr/>
          <a:lstStyle/>
          <a:p>
            <a:pPr>
              <a:defRPr/>
            </a:pPr>
            <a:r>
              <a:rPr lang="en-US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Huddle</a:t>
            </a:r>
            <a:endParaRPr lang="en-US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8" descr="http://cmbuzz.com/wp-content/uploads/2011/04/football_hudd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49891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428750"/>
          </a:xfrm>
        </p:spPr>
        <p:txBody>
          <a:bodyPr/>
          <a:lstStyle/>
          <a:p>
            <a:pPr>
              <a:defRPr/>
            </a:pPr>
            <a:r>
              <a:rPr lang="en-US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Huddle</a:t>
            </a:r>
            <a:endParaRPr lang="en-US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7336" y="1200150"/>
            <a:ext cx="518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Ø"/>
            </a:pPr>
            <a:r>
              <a:rPr lang="en-US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Max 4 Minute</a:t>
            </a:r>
          </a:p>
          <a:p>
            <a:pPr>
              <a:buFont typeface="Wingdings"/>
              <a:buChar char="Ø"/>
            </a:pPr>
            <a:r>
              <a:rPr lang="en-US" alt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Standing Up</a:t>
            </a:r>
          </a:p>
          <a:p>
            <a:pPr>
              <a:buFont typeface="Wingdings"/>
              <a:buChar char="Ø"/>
            </a:pP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Time Keeper</a:t>
            </a:r>
          </a:p>
          <a:p>
            <a:pPr>
              <a:buFont typeface="Wingdings"/>
              <a:buChar char="Ø"/>
            </a:pP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rPr>
              <a:t>Move on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13361"/>
            <a:ext cx="8229600" cy="1428750"/>
          </a:xfrm>
        </p:spPr>
        <p:txBody>
          <a:bodyPr/>
          <a:lstStyle/>
          <a:p>
            <a:pPr>
              <a:defRPr/>
            </a:pPr>
            <a:r>
              <a:rPr lang="en-US" altLang="en-US" sz="6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Complaint</a:t>
            </a:r>
            <a:r>
              <a:rPr lang="en-US" altLang="en-US" sz="6000" dirty="0"/>
              <a:t/>
            </a:r>
            <a:br>
              <a:rPr lang="en-US" altLang="en-US" sz="6000" dirty="0"/>
            </a:br>
            <a:r>
              <a:rPr lang="en-US" altLang="en-US" sz="900" dirty="0"/>
              <a:t> </a:t>
            </a:r>
            <a:endParaRPr lang="en-US" altLang="en-US" sz="6000" i="1" dirty="0">
              <a:solidFill>
                <a:srgbClr val="0000CC"/>
              </a:solidFill>
            </a:endParaRPr>
          </a:p>
        </p:txBody>
      </p:sp>
      <p:pic>
        <p:nvPicPr>
          <p:cNvPr id="11266" name="Picture 2" descr="http://www.nutriculamagazine.com/wp-content/uploads/2013/01/loyaldog.png"/>
          <p:cNvPicPr>
            <a:picLocks noChangeAspect="1" noChangeArrowheads="1"/>
          </p:cNvPicPr>
          <p:nvPr/>
        </p:nvPicPr>
        <p:blipFill>
          <a:blip r:embed="rId3" cstate="print"/>
          <a:srcRect t="9780" b="17848"/>
          <a:stretch>
            <a:fillRect/>
          </a:stretch>
        </p:blipFill>
        <p:spPr bwMode="auto">
          <a:xfrm>
            <a:off x="2231136" y="2270761"/>
            <a:ext cx="4648200" cy="18288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Rectangle 3"/>
          <p:cNvSpPr/>
          <p:nvPr/>
        </p:nvSpPr>
        <p:spPr>
          <a:xfrm>
            <a:off x="2523122" y="3891975"/>
            <a:ext cx="4100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i="1" dirty="0" smtClean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(Internal and External)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2336" y="1203961"/>
            <a:ext cx="8229600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i="1" dirty="0" smtClean="0">
                <a:solidFill>
                  <a:srgbClr val="0000CC"/>
                </a:solidFill>
              </a:rPr>
              <a:t>Is a Request to be Loyal</a:t>
            </a:r>
            <a:r>
              <a:rPr lang="en-US" altLang="en-US" sz="6000" i="1" dirty="0" smtClean="0">
                <a:solidFill>
                  <a:srgbClr val="0000CC"/>
                </a:solidFill>
              </a:rPr>
              <a:t>.</a:t>
            </a:r>
            <a:endParaRPr lang="en-US" altLang="en-US" sz="6000" i="1" dirty="0">
              <a:solidFill>
                <a:srgbClr val="0000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28650"/>
            <a:ext cx="5334000" cy="4000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458200" cy="1428750"/>
          </a:xfrm>
        </p:spPr>
        <p:txBody>
          <a:bodyPr/>
          <a:lstStyle/>
          <a:p>
            <a:pPr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</a:t>
            </a:r>
            <a: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powerful </a:t>
            </a:r>
            <a:r>
              <a:rPr lang="en-US" altLang="en-US" sz="6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</a:t>
            </a:r>
            <a:r>
              <a:rPr lang="en-US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English language?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28650"/>
            <a:ext cx="5334000" cy="4000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458200" cy="1428750"/>
          </a:xfrm>
        </p:spPr>
        <p:txBody>
          <a:bodyPr/>
          <a:lstStyle/>
          <a:p>
            <a:r>
              <a:rPr lang="en-US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</a:t>
            </a:r>
            <a:r>
              <a:rPr lang="en-US" sz="6000" dirty="0"/>
              <a:t>, </a:t>
            </a:r>
            <a:r>
              <a:rPr lang="en-US" sz="6000" dirty="0" smtClean="0"/>
              <a:t>And, And…</a:t>
            </a:r>
            <a:br>
              <a:rPr lang="en-US" sz="60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2667000"/>
            <a:ext cx="8458200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000" dirty="0" smtClean="0">
                <a:solidFill>
                  <a:srgbClr val="0000CC"/>
                </a:solidFill>
              </a:rPr>
              <a:t>Speak the Whole picture.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85850"/>
            <a:ext cx="8458200" cy="1428750"/>
          </a:xfrm>
        </p:spPr>
        <p:txBody>
          <a:bodyPr/>
          <a:lstStyle/>
          <a:p>
            <a:r>
              <a:rPr lang="en-US" sz="6000" dirty="0"/>
              <a:t>Release Blame </a:t>
            </a:r>
            <a:br>
              <a:rPr lang="en-US" sz="6000" dirty="0"/>
            </a:br>
            <a:r>
              <a:rPr lang="en-US" sz="4000" dirty="0"/>
              <a:t>and</a:t>
            </a:r>
            <a:r>
              <a:rPr lang="en-US" sz="3200" dirty="0"/>
              <a:t>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6000" i="1" dirty="0">
                <a:solidFill>
                  <a:srgbClr val="FF0000"/>
                </a:solidFill>
              </a:rPr>
              <a:t>“Who’s Fault is it?”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pic>
        <p:nvPicPr>
          <p:cNvPr id="8194" name="Picture 2" descr="http://4.bp.blogspot.com/-XACtqq4gw9Y/UbpiS_4M5AI/AAAAAAAAEvs/VQv5PLPLgBo/s1600/finger-poin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71750"/>
            <a:ext cx="5105400" cy="215384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7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04950"/>
            <a:ext cx="8458200" cy="1428750"/>
          </a:xfrm>
        </p:spPr>
        <p:txBody>
          <a:bodyPr/>
          <a:lstStyle/>
          <a:p>
            <a:pPr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Go Of </a:t>
            </a:r>
            <a:r>
              <a:rPr lang="en-US" alt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Blame.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6000" i="1" dirty="0">
                <a:solidFill>
                  <a:srgbClr val="0000CC"/>
                </a:solidFill>
              </a:rPr>
              <a:t>Everyone is </a:t>
            </a:r>
            <a:r>
              <a:rPr lang="en-US" altLang="en-US" sz="6000" i="1" dirty="0" smtClean="0">
                <a:solidFill>
                  <a:srgbClr val="0000CC"/>
                </a:solidFill>
              </a:rPr>
              <a:t>Responsible.</a:t>
            </a:r>
            <a:r>
              <a:rPr lang="en-US" altLang="en-US" sz="6000" dirty="0"/>
              <a:t/>
            </a:r>
            <a:br>
              <a:rPr lang="en-US" altLang="en-US" sz="6000" dirty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4800" dirty="0" smtClean="0"/>
              <a:t>Everyone is accountable.</a:t>
            </a:r>
            <a:br>
              <a:rPr lang="en-US" altLang="en-US" sz="4800" dirty="0" smtClean="0"/>
            </a:br>
            <a:r>
              <a:rPr lang="en-US" altLang="en-US" sz="6000" dirty="0" smtClean="0">
                <a:solidFill>
                  <a:srgbClr val="0000CC"/>
                </a:solidFill>
              </a:rPr>
              <a:t>And no one is to Blame.</a:t>
            </a:r>
            <a:endParaRPr lang="en-US" altLang="en-US" sz="6000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216.70.82.181/new-blog/wp-content/uploads/2010/08/responsibil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724"/>
            <a:ext cx="8523111" cy="376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ablebrains.typepad.com/.a/6a00d8341ca86d53ef0133f581ef1c970b-800wi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257800" y="2181224"/>
            <a:ext cx="3581400" cy="237172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39039"/>
          </a:xfrm>
        </p:spPr>
        <p:txBody>
          <a:bodyPr/>
          <a:lstStyle/>
          <a:p>
            <a:r>
              <a:rPr lang="en-US" sz="8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Affirmation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276350"/>
            <a:ext cx="91440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Beneficial Positive Intention: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“Our meeting today will</a:t>
            </a: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 everyone involved”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458200" cy="1428750"/>
          </a:xfrm>
        </p:spPr>
        <p:txBody>
          <a:bodyPr/>
          <a:lstStyle/>
          <a:p>
            <a:pPr>
              <a:defRPr/>
            </a:pPr>
            <a:r>
              <a:rPr lang="en-US" altLang="en-US" sz="6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No One is to </a:t>
            </a:r>
            <a:r>
              <a:rPr lang="en-US" altLang="en-US" sz="6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Blame.</a:t>
            </a:r>
            <a:r>
              <a:rPr lang="en-US" altLang="en-US" sz="4400" dirty="0">
                <a:latin typeface="Candara"/>
                <a:cs typeface="Candara"/>
              </a:rPr>
              <a:t/>
            </a:r>
            <a:br>
              <a:rPr lang="en-US" altLang="en-US" sz="4400" dirty="0">
                <a:latin typeface="Candara"/>
                <a:cs typeface="Candara"/>
              </a:rPr>
            </a:br>
            <a:r>
              <a:rPr lang="en-US" altLang="en-US" sz="1000" dirty="0" smtClean="0">
                <a:latin typeface="Candara"/>
                <a:cs typeface="Candara"/>
              </a:rPr>
              <a:t/>
            </a:r>
            <a:br>
              <a:rPr lang="en-US" altLang="en-US" sz="1000" dirty="0" smtClean="0">
                <a:latin typeface="Candara"/>
                <a:cs typeface="Candara"/>
              </a:rPr>
            </a:br>
            <a:r>
              <a:rPr lang="en-US" altLang="en-US" sz="4400" dirty="0" smtClean="0">
                <a:solidFill>
                  <a:srgbClr val="800000"/>
                </a:solidFill>
                <a:latin typeface="Candara"/>
                <a:cs typeface="Candara"/>
              </a:rPr>
              <a:t>Commit to:</a:t>
            </a:r>
            <a:r>
              <a:rPr lang="en-US" altLang="en-US" sz="4400" dirty="0">
                <a:latin typeface="Candara"/>
                <a:cs typeface="Candara"/>
              </a:rPr>
              <a:t/>
            </a:r>
            <a:br>
              <a:rPr lang="en-US" altLang="en-US" sz="4400" dirty="0">
                <a:latin typeface="Candara"/>
                <a:cs typeface="Candara"/>
              </a:rPr>
            </a:br>
            <a: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Co-Creation </a:t>
            </a:r>
            <a:b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Co-Resolution </a:t>
            </a:r>
            <a:b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100</a:t>
            </a:r>
            <a:r>
              <a:rPr lang="en-US" altLang="en-US" sz="4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% </a:t>
            </a:r>
            <a:r>
              <a:rPr lang="en-US" alt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Responsible</a:t>
            </a:r>
            <a:endParaRPr lang="en-US" altLang="en-US" sz="48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52550"/>
            <a:ext cx="8458200" cy="1657350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rgbClr val="800000"/>
                </a:solidFill>
                <a:latin typeface="Candara"/>
                <a:cs typeface="Candara"/>
              </a:rPr>
              <a:t>100% Responsible</a:t>
            </a:r>
            <a:r>
              <a:rPr lang="en-US" altLang="en-US" sz="4000" dirty="0" smtClean="0">
                <a:solidFill>
                  <a:srgbClr val="800000"/>
                </a:solidFill>
                <a:latin typeface="Candara"/>
                <a:cs typeface="Candara"/>
              </a:rPr>
              <a:t>.</a:t>
            </a:r>
            <a:br>
              <a:rPr lang="en-US" altLang="en-US" sz="4000" dirty="0" smtClean="0">
                <a:solidFill>
                  <a:srgbClr val="800000"/>
                </a:solidFill>
                <a:latin typeface="Candara"/>
                <a:cs typeface="Candara"/>
              </a:rPr>
            </a:br>
            <a:r>
              <a:rPr lang="en-US" altLang="en-US" sz="4000" dirty="0" smtClean="0">
                <a:latin typeface="Candara"/>
                <a:cs typeface="Candara"/>
              </a:rPr>
              <a:t> </a:t>
            </a:r>
            <a:r>
              <a:rPr lang="en-US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Accept 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It</a:t>
            </a:r>
            <a:b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Change </a:t>
            </a:r>
            <a:r>
              <a:rPr lang="en-US" alt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It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/>
            </a:r>
            <a:b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Or </a:t>
            </a: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/>
            </a:r>
            <a:b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</a:br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  <a:cs typeface="Candara"/>
              </a:rPr>
              <a:t>Leave it</a:t>
            </a:r>
          </a:p>
        </p:txBody>
      </p:sp>
      <p:pic>
        <p:nvPicPr>
          <p:cNvPr id="5122" name="Picture 2" descr="http://experification.files.wordpress.com/2012/05/responsibilit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333750"/>
            <a:ext cx="2667000" cy="1524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/>
          </p:cNvSpPr>
          <p:nvPr/>
        </p:nvSpPr>
        <p:spPr bwMode="auto">
          <a:xfrm>
            <a:off x="1335881" y="742950"/>
            <a:ext cx="6338887" cy="243006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6200" b="1" kern="10" dirty="0">
                <a:solidFill>
                  <a:srgbClr val="002060"/>
                </a:solidFill>
                <a:latin typeface="Candara" pitchFamily="34" charset="0"/>
                <a:ea typeface="Cambria Math" pitchFamily="18" charset="0"/>
                <a:cs typeface="Times New Roman"/>
              </a:rPr>
              <a:t> </a:t>
            </a:r>
            <a:r>
              <a:rPr lang="en-US" sz="62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Times New Roman"/>
              </a:rPr>
              <a:t>Systems, </a:t>
            </a:r>
          </a:p>
          <a:p>
            <a:pPr algn="ctr"/>
            <a:r>
              <a:rPr lang="en-US" sz="62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Times New Roman"/>
              </a:rPr>
              <a:t>Strategies </a:t>
            </a:r>
          </a:p>
          <a:p>
            <a:pPr algn="ctr"/>
            <a:r>
              <a:rPr lang="en-US" sz="6200" b="1" kern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Times New Roman"/>
              </a:rPr>
              <a:t>and Concepts.2</a:t>
            </a:r>
          </a:p>
        </p:txBody>
      </p:sp>
    </p:spTree>
    <p:extLst>
      <p:ext uri="{BB962C8B-B14F-4D97-AF65-F5344CB8AC3E}">
        <p14:creationId xmlns:p14="http://schemas.microsoft.com/office/powerpoint/2010/main" val="22608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52436" y="57150"/>
            <a:ext cx="6781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Acknowledgement</a:t>
            </a:r>
            <a:endParaRPr lang="en-US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Appreciation </a:t>
            </a:r>
            <a:endParaRPr lang="en-US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Gratitude</a:t>
            </a:r>
          </a:p>
        </p:txBody>
      </p:sp>
      <p:pic>
        <p:nvPicPr>
          <p:cNvPr id="54274" name="Picture 2" descr="http://www.americanbar.org/content/dam/aba/images/government_public/appla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9" y="3339423"/>
            <a:ext cx="2438401" cy="18288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19200" y="57150"/>
            <a:ext cx="678180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Two </a:t>
            </a:r>
            <a:r>
              <a:rPr lang="en-US" altLang="en-US" sz="6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Acknowledgments</a:t>
            </a:r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and a Request </a:t>
            </a:r>
          </a:p>
        </p:txBody>
      </p:sp>
      <p:pic>
        <p:nvPicPr>
          <p:cNvPr id="53250" name="Picture 2" descr="http://www.integritydirectmortgage.com/wp-content/uploads/2012/10/checkl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38017"/>
            <a:ext cx="3429000" cy="220548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200" y="133350"/>
            <a:ext cx="91440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95% of all Drama</a:t>
            </a:r>
          </a:p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is based on </a:t>
            </a:r>
            <a:r>
              <a:rPr lang="en-US" altLang="en-US" sz="6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Assumptions</a:t>
            </a:r>
            <a:r>
              <a:rPr lang="en-US" altLang="en-US" sz="6200" b="1" dirty="0">
                <a:solidFill>
                  <a:srgbClr val="C00000"/>
                </a:solidFill>
                <a:latin typeface="Candara" pitchFamily="34" charset="0"/>
              </a:rPr>
              <a:t>.</a:t>
            </a:r>
          </a:p>
          <a:p>
            <a:pPr algn="ctr"/>
            <a:endParaRPr lang="en-US" altLang="en-US" sz="2400" b="1" dirty="0">
              <a:latin typeface="Times New Roman" pitchFamily="18" charset="0"/>
            </a:endParaRPr>
          </a:p>
          <a:p>
            <a:pPr algn="ctr"/>
            <a:r>
              <a:rPr lang="en-US" altLang="en-US" sz="5400" b="1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“I saw, I heard, I assumed!”</a:t>
            </a:r>
          </a:p>
          <a:p>
            <a:pPr algn="ctr"/>
            <a:endParaRPr lang="en-US" altLang="en-US" sz="4800" b="1" dirty="0">
              <a:latin typeface="Times New Roman" pitchFamily="18" charset="0"/>
            </a:endParaRPr>
          </a:p>
          <a:p>
            <a:pPr algn="ctr"/>
            <a:endParaRPr lang="en-US" altLang="en-US" sz="2400" b="1" dirty="0">
              <a:latin typeface="Times New Roman" pitchFamily="18" charset="0"/>
            </a:endParaRPr>
          </a:p>
        </p:txBody>
      </p:sp>
      <p:pic>
        <p:nvPicPr>
          <p:cNvPr id="52226" name="Picture 2" descr="http://cdn.shopify.com/s/files/1/0070/4202/products/examineYourAssumptions_1024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9609" y="3105150"/>
            <a:ext cx="2895600" cy="21717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235200" y="1390650"/>
            <a:ext cx="4961467" cy="24574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flip="none" rotWithShape="1">
            <a:gsLst>
              <a:gs pos="0">
                <a:srgbClr val="0000CC"/>
              </a:gs>
              <a:gs pos="100000">
                <a:schemeClr val="bg1">
                  <a:alpha val="51000"/>
                </a:schemeClr>
              </a:gs>
            </a:gsLst>
            <a:lin ang="10800000" scaled="1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488950" y="292894"/>
            <a:ext cx="81661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 Path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1068" y="3714750"/>
            <a:ext cx="2912532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Is that True</a:t>
            </a:r>
            <a:r>
              <a:rPr lang="en-US" altLang="en-US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?</a:t>
            </a:r>
          </a:p>
          <a:p>
            <a:pPr algn="ctr" eaLnBrk="1" hangingPunct="1">
              <a:defRPr/>
            </a:pPr>
            <a:r>
              <a:rPr lang="en-US" altLang="en-US" sz="3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Assumptions?</a:t>
            </a:r>
            <a:endParaRPr lang="en-US" altLang="en-US" sz="36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38588" y="2197120"/>
            <a:ext cx="1826683" cy="79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4400" b="1" dirty="0" smtClean="0">
                <a:ln>
                  <a:solidFill>
                    <a:srgbClr val="00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-Story</a:t>
            </a:r>
            <a:endParaRPr lang="en-US" altLang="en-US" sz="4400" b="1" dirty="0">
              <a:ln>
                <a:solidFill>
                  <a:srgbClr val="000066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943226" y="1910008"/>
            <a:ext cx="1266825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See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Hear  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1907711357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F:\Current\All Source Upcoming Gigs\AE and WV\Awakening Excellence\AE New Logo\tre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44" r="21325"/>
          <a:stretch>
            <a:fillRect/>
          </a:stretch>
        </p:blipFill>
        <p:spPr bwMode="auto">
          <a:xfrm>
            <a:off x="2316312" y="228600"/>
            <a:ext cx="3276600" cy="4725212"/>
          </a:xfrm>
          <a:prstGeom prst="rect">
            <a:avLst/>
          </a:prstGeom>
          <a:noFill/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57801" y="57150"/>
            <a:ext cx="43418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Learning </a:t>
            </a:r>
            <a:endParaRPr lang="en-US" altLang="en-US" sz="6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Curve</a:t>
            </a:r>
            <a:endParaRPr lang="en-US" altLang="en-US" sz="6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9942" name="AutoShape 6" descr="http://www.trees4life.ca/wp-content/uploads/2012/07/tree.jpg"/>
          <p:cNvSpPr>
            <a:spLocks noChangeAspect="1" noChangeArrowheads="1"/>
          </p:cNvSpPr>
          <p:nvPr/>
        </p:nvSpPr>
        <p:spPr bwMode="auto">
          <a:xfrm>
            <a:off x="63500" y="-102394"/>
            <a:ext cx="5334000" cy="4000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2" descr="http://blog.risla.com/Portals/18027/images/empty_nest_istock_000016612172sm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1" t="26620" r="7872" b="8932"/>
          <a:stretch>
            <a:fillRect/>
          </a:stretch>
        </p:blipFill>
        <p:spPr bwMode="auto">
          <a:xfrm>
            <a:off x="3078312" y="496112"/>
            <a:ext cx="1593574" cy="742950"/>
          </a:xfrm>
          <a:prstGeom prst="rect">
            <a:avLst/>
          </a:prstGeom>
          <a:noFill/>
        </p:spPr>
      </p:pic>
      <p:pic>
        <p:nvPicPr>
          <p:cNvPr id="39940" name="Picture 4" descr="http://i.dailymail.co.uk/i/pix/2012/08/02/article-0-145952F1000005DC-523_468x28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2D6DE"/>
              </a:clrFrom>
              <a:clrTo>
                <a:srgbClr val="D2D6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1" y="114300"/>
            <a:ext cx="2119745" cy="97155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3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1"/>
            <a:ext cx="8229600" cy="1066800"/>
          </a:xfrm>
        </p:spPr>
        <p:txBody>
          <a:bodyPr/>
          <a:lstStyle/>
          <a:p>
            <a:r>
              <a:rPr lang="en-US" sz="8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Afformation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27635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Wonder</a:t>
            </a:r>
            <a:r>
              <a:rPr lang="en-US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....?</a:t>
            </a:r>
            <a:endParaRPr lang="en-US" sz="72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2641060"/>
            <a:ext cx="8915400" cy="2064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Wonder </a:t>
            </a: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best way to do </a:t>
            </a:r>
            <a:r>
              <a:rPr lang="en-US" sz="32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...?</a:t>
            </a:r>
          </a:p>
          <a:p>
            <a:endParaRPr lang="en-US" sz="32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Future:  </a:t>
            </a:r>
            <a:r>
              <a:rPr lang="en-US" sz="3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Wonder </a:t>
            </a: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had so much success.</a:t>
            </a:r>
            <a:endParaRPr lang="en-US" sz="32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2571750"/>
            <a:ext cx="8229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F:\Current\All Source Upcoming Gigs\AE and WV\Awakening Excellence\AE New Logo\tre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44" r="21325"/>
          <a:stretch>
            <a:fillRect/>
          </a:stretch>
        </p:blipFill>
        <p:spPr bwMode="auto">
          <a:xfrm>
            <a:off x="2316312" y="228600"/>
            <a:ext cx="3276600" cy="4725212"/>
          </a:xfrm>
          <a:prstGeom prst="rect">
            <a:avLst/>
          </a:prstGeom>
          <a:noFill/>
        </p:spPr>
      </p:pic>
      <p:pic>
        <p:nvPicPr>
          <p:cNvPr id="39938" name="Picture 2" descr="http://blog.risla.com/Portals/18027/images/empty_nest_istock_000016612172smal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1" t="26620" r="7872" b="8932"/>
          <a:stretch>
            <a:fillRect/>
          </a:stretch>
        </p:blipFill>
        <p:spPr bwMode="auto">
          <a:xfrm>
            <a:off x="3078312" y="496112"/>
            <a:ext cx="1593574" cy="742950"/>
          </a:xfrm>
          <a:prstGeom prst="rect">
            <a:avLst/>
          </a:prstGeom>
          <a:noFill/>
        </p:spPr>
      </p:pic>
      <p:pic>
        <p:nvPicPr>
          <p:cNvPr id="39940" name="Picture 4" descr="http://i.dailymail.co.uk/i/pix/2012/08/02/article-0-145952F1000005DC-523_468x28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2D6DE"/>
              </a:clrFrom>
              <a:clrTo>
                <a:srgbClr val="D2D6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604789">
            <a:off x="5184873" y="3080228"/>
            <a:ext cx="1589809" cy="1295400"/>
          </a:xfrm>
          <a:prstGeom prst="rect">
            <a:avLst/>
          </a:prstGeom>
          <a:noFill/>
        </p:spPr>
      </p:pic>
      <p:sp>
        <p:nvSpPr>
          <p:cNvPr id="39942" name="AutoShape 6" descr="http://www.trees4life.ca/wp-content/uploads/2012/07/tree.jpg"/>
          <p:cNvSpPr>
            <a:spLocks noChangeAspect="1" noChangeArrowheads="1"/>
          </p:cNvSpPr>
          <p:nvPr/>
        </p:nvSpPr>
        <p:spPr bwMode="auto">
          <a:xfrm>
            <a:off x="63500" y="-102394"/>
            <a:ext cx="5334000" cy="4000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57801" y="57150"/>
            <a:ext cx="43418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Learning </a:t>
            </a:r>
            <a:endParaRPr lang="en-US" altLang="en-US" sz="6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Curve</a:t>
            </a:r>
            <a:endParaRPr lang="en-US" altLang="en-US" sz="6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4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:\Current\All Source Upcoming Gigs\AE and WV\Awakening Excellence\AE New Logo\tre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44" r="21325"/>
          <a:stretch>
            <a:fillRect/>
          </a:stretch>
        </p:blipFill>
        <p:spPr bwMode="auto">
          <a:xfrm>
            <a:off x="2316312" y="228600"/>
            <a:ext cx="3276600" cy="4725212"/>
          </a:xfrm>
          <a:prstGeom prst="rect">
            <a:avLst/>
          </a:prstGeom>
          <a:noFill/>
        </p:spPr>
      </p:pic>
      <p:sp>
        <p:nvSpPr>
          <p:cNvPr id="39942" name="AutoShape 6" descr="http://www.trees4life.ca/wp-content/uploads/2012/07/tree.jpg"/>
          <p:cNvSpPr>
            <a:spLocks noChangeAspect="1" noChangeArrowheads="1"/>
          </p:cNvSpPr>
          <p:nvPr/>
        </p:nvSpPr>
        <p:spPr bwMode="auto">
          <a:xfrm>
            <a:off x="63500" y="-102394"/>
            <a:ext cx="5334000" cy="4000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16200000">
            <a:off x="4438650" y="2153462"/>
            <a:ext cx="2628900" cy="1600200"/>
          </a:xfrm>
          <a:prstGeom prst="curvedRightArrow">
            <a:avLst>
              <a:gd name="adj1" fmla="val 9014"/>
              <a:gd name="adj2" fmla="val 49171"/>
              <a:gd name="adj3" fmla="val 34800"/>
            </a:avLst>
          </a:prstGeom>
          <a:gradFill flip="none" rotWithShape="1">
            <a:gsLst>
              <a:gs pos="10000">
                <a:schemeClr val="bg1">
                  <a:lumMod val="60000"/>
                  <a:lumOff val="40000"/>
                </a:schemeClr>
              </a:gs>
              <a:gs pos="100000">
                <a:schemeClr val="bg1">
                  <a:lumMod val="20000"/>
                  <a:lumOff val="80000"/>
                  <a:alpha val="58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pic>
        <p:nvPicPr>
          <p:cNvPr id="39940" name="Picture 4" descr="http://i.dailymail.co.uk/i/pix/2012/08/02/article-0-145952F1000005DC-523_468x28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2D6DE"/>
              </a:clrFrom>
              <a:clrTo>
                <a:srgbClr val="D2D6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85355">
            <a:off x="5232358" y="2394901"/>
            <a:ext cx="1589809" cy="1295400"/>
          </a:xfrm>
          <a:prstGeom prst="rect">
            <a:avLst/>
          </a:prstGeom>
          <a:noFill/>
        </p:spPr>
      </p:pic>
      <p:pic>
        <p:nvPicPr>
          <p:cNvPr id="9" name="Picture 2" descr="http://blog.risla.com/Portals/18027/images/empty_nest_istock_000016612172sm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31" t="26620" r="7872" b="8932"/>
          <a:stretch>
            <a:fillRect/>
          </a:stretch>
        </p:blipFill>
        <p:spPr bwMode="auto">
          <a:xfrm>
            <a:off x="3078312" y="496112"/>
            <a:ext cx="1593574" cy="742950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57801" y="57150"/>
            <a:ext cx="43418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Learning </a:t>
            </a:r>
            <a:endParaRPr lang="en-US" altLang="en-US" sz="6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Curve</a:t>
            </a:r>
            <a:endParaRPr lang="en-US" altLang="en-US" sz="6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51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62455" y="28575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pic>
        <p:nvPicPr>
          <p:cNvPr id="3481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355" y="1268649"/>
            <a:ext cx="4572000" cy="25908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00400" y="215401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5800" y="895350"/>
            <a:ext cx="4389356" cy="2590800"/>
            <a:chOff x="4349676" y="1600200"/>
            <a:chExt cx="4764080" cy="2971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676" y="1600200"/>
              <a:ext cx="4764080" cy="2971800"/>
            </a:xfrm>
            <a:prstGeom prst="rect">
              <a:avLst/>
            </a:prstGeom>
          </p:spPr>
        </p:pic>
        <p:sp>
          <p:nvSpPr>
            <p:cNvPr id="17" name="WordArt 12"/>
            <p:cNvSpPr>
              <a:spLocks noChangeArrowheads="1" noChangeShapeType="1"/>
            </p:cNvSpPr>
            <p:nvPr/>
          </p:nvSpPr>
          <p:spPr bwMode="auto">
            <a:xfrm>
              <a:off x="5638800" y="2400300"/>
              <a:ext cx="2133600" cy="8892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Candara" panose="020E0502030303020204" pitchFamily="34" charset="0"/>
                </a:rPr>
                <a:t>Integral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1239039"/>
          </a:xfrm>
        </p:spPr>
        <p:txBody>
          <a:bodyPr/>
          <a:lstStyle/>
          <a:p>
            <a:r>
              <a:rPr lang="en-US" sz="5200" dirty="0"/>
              <a:t>Domain, </a:t>
            </a:r>
            <a:r>
              <a:rPr lang="en-US" sz="5200" dirty="0" smtClean="0"/>
              <a:t>Context, </a:t>
            </a:r>
            <a:r>
              <a:rPr lang="en-US" sz="5200" dirty="0"/>
              <a:t>Paradigm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35262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It's Your </a:t>
            </a: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Choice.</a:t>
            </a:r>
            <a:endParaRPr lang="en-US" sz="7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8" y="1733976"/>
            <a:ext cx="3809997" cy="1466424"/>
            <a:chOff x="533403" y="2311968"/>
            <a:chExt cx="3809997" cy="1955232"/>
          </a:xfrm>
        </p:grpSpPr>
        <p:pic>
          <p:nvPicPr>
            <p:cNvPr id="10" name="Picture 4" descr="F:\Current\All Source Upcoming Gigs\AE and WV\Awakening Excellence\AE New Logo\clear-glass-bowl_mold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3" y="2311968"/>
              <a:ext cx="3809997" cy="1955232"/>
            </a:xfrm>
            <a:prstGeom prst="rect">
              <a:avLst/>
            </a:prstGeom>
            <a:noFill/>
          </p:spPr>
        </p:pic>
        <p:sp>
          <p:nvSpPr>
            <p:cNvPr id="11" name="WordArt 7"/>
            <p:cNvSpPr>
              <a:spLocks noChangeArrowheads="1" noChangeShapeType="1"/>
            </p:cNvSpPr>
            <p:nvPr/>
          </p:nvSpPr>
          <p:spPr bwMode="auto">
            <a:xfrm>
              <a:off x="1698512" y="2514600"/>
              <a:ext cx="1520032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latin typeface="Candara" panose="020E0502030303020204" pitchFamily="34" charset="0"/>
                </a:rPr>
                <a:t>Denial</a:t>
              </a:r>
            </a:p>
          </p:txBody>
        </p:sp>
        <p:sp>
          <p:nvSpPr>
            <p:cNvPr id="12" name="WordArt 8"/>
            <p:cNvSpPr>
              <a:spLocks noChangeArrowheads="1" noChangeShapeType="1"/>
            </p:cNvSpPr>
            <p:nvPr/>
          </p:nvSpPr>
          <p:spPr bwMode="auto">
            <a:xfrm>
              <a:off x="1429828" y="2971800"/>
              <a:ext cx="2057400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sp>
          <p:nvSpPr>
            <p:cNvPr id="14" name="WordArt 9"/>
            <p:cNvSpPr>
              <a:spLocks noChangeArrowheads="1" noChangeShapeType="1"/>
            </p:cNvSpPr>
            <p:nvPr/>
          </p:nvSpPr>
          <p:spPr bwMode="auto">
            <a:xfrm>
              <a:off x="1524000" y="3378766"/>
              <a:ext cx="1828800" cy="50743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Survival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199745" y="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219200" y="895350"/>
            <a:ext cx="6781800" cy="57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Breathe, Be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Present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Embrace and Vibrate Emotions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Release Limiting Beliefs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Declare New Intention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Empowered Action</a:t>
            </a: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14700"/>
            <a:ext cx="1981200" cy="1480185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4600" y="4097060"/>
            <a:ext cx="4114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Mar 22-26 </a:t>
            </a:r>
            <a:endParaRPr lang="en-US" altLang="en-US" sz="62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86838" y="57150"/>
            <a:ext cx="7315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Diminishing Returns</a:t>
            </a: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2286001" y="1205271"/>
            <a:ext cx="1" cy="2292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 type="stealth"/>
            <a:tailEnd type="oval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2234541" y="3492848"/>
            <a:ext cx="5233059" cy="4773"/>
          </a:xfrm>
          <a:prstGeom prst="line">
            <a:avLst/>
          </a:prstGeom>
          <a:noFill/>
          <a:ln w="57150" cmpd="sng">
            <a:solidFill>
              <a:srgbClr val="000080"/>
            </a:solidFill>
            <a:round/>
            <a:headEnd type="oval"/>
            <a:tailEnd type="stealth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WordArt 8"/>
          <p:cNvSpPr>
            <a:spLocks noChangeArrowheads="1" noChangeShapeType="1"/>
          </p:cNvSpPr>
          <p:nvPr/>
        </p:nvSpPr>
        <p:spPr bwMode="auto">
          <a:xfrm>
            <a:off x="4343400" y="1205271"/>
            <a:ext cx="28956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Diminishing Returns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2158342" y="3397104"/>
            <a:ext cx="255319" cy="191489"/>
          </a:xfrm>
          <a:prstGeom prst="flowChartOr">
            <a:avLst/>
          </a:prstGeom>
          <a:solidFill>
            <a:srgbClr val="00000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7"/>
          <p:cNvSpPr>
            <a:spLocks noChangeArrowheads="1" noChangeShapeType="1"/>
          </p:cNvSpPr>
          <p:nvPr/>
        </p:nvSpPr>
        <p:spPr bwMode="auto">
          <a:xfrm rot="16200000">
            <a:off x="1247777" y="2122845"/>
            <a:ext cx="1314449" cy="4572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Return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WordArt 7"/>
          <p:cNvSpPr>
            <a:spLocks noChangeArrowheads="1" noChangeShapeType="1"/>
          </p:cNvSpPr>
          <p:nvPr/>
        </p:nvSpPr>
        <p:spPr bwMode="auto">
          <a:xfrm>
            <a:off x="3886200" y="3600450"/>
            <a:ext cx="1371600" cy="3429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Effort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819400" y="1739179"/>
            <a:ext cx="3657600" cy="1590675"/>
          </a:xfrm>
          <a:custGeom>
            <a:avLst/>
            <a:gdLst>
              <a:gd name="connsiteX0" fmla="*/ 0 w 4895850"/>
              <a:gd name="connsiteY0" fmla="*/ 2197100 h 2197100"/>
              <a:gd name="connsiteX1" fmla="*/ 2286000 w 4895850"/>
              <a:gd name="connsiteY1" fmla="*/ 6350 h 2197100"/>
              <a:gd name="connsiteX2" fmla="*/ 4895850 w 4895850"/>
              <a:gd name="connsiteY2" fmla="*/ 2159000 h 2197100"/>
              <a:gd name="connsiteX3" fmla="*/ 4895850 w 4895850"/>
              <a:gd name="connsiteY3" fmla="*/ 21590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5850" h="2197100">
                <a:moveTo>
                  <a:pt x="0" y="2197100"/>
                </a:moveTo>
                <a:cubicBezTo>
                  <a:pt x="735012" y="1104900"/>
                  <a:pt x="1470025" y="12700"/>
                  <a:pt x="2286000" y="6350"/>
                </a:cubicBezTo>
                <a:cubicBezTo>
                  <a:pt x="3101975" y="0"/>
                  <a:pt x="4895850" y="2159000"/>
                  <a:pt x="4895850" y="2159000"/>
                </a:cubicBezTo>
                <a:lnTo>
                  <a:pt x="4895850" y="2159000"/>
                </a:lnTo>
              </a:path>
            </a:pathLst>
          </a:cu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4343400" y="1605830"/>
            <a:ext cx="407720" cy="285241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219200" y="57150"/>
            <a:ext cx="67818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Diversity</a:t>
            </a:r>
          </a:p>
          <a:p>
            <a:pPr algn="ctr"/>
            <a:endParaRPr lang="en-US" altLang="en-US" sz="1600" b="1" dirty="0">
              <a:latin typeface="Times New Roman" pitchFamily="18" charset="0"/>
            </a:endParaRPr>
          </a:p>
          <a:p>
            <a:pPr algn="ctr"/>
            <a:r>
              <a:rPr lang="en-US" altLang="en-US" sz="4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Appreciate and Embrace</a:t>
            </a:r>
          </a:p>
          <a:p>
            <a:pPr algn="ctr"/>
            <a:r>
              <a:rPr lang="en-US" altLang="en-US" sz="4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Differences</a:t>
            </a:r>
          </a:p>
        </p:txBody>
      </p:sp>
      <p:pic>
        <p:nvPicPr>
          <p:cNvPr id="22532" name="Picture 4" descr="http://clearminds.files.wordpress.com/2011/10/diversi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724150"/>
            <a:ext cx="3048000" cy="228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457200" y="133350"/>
            <a:ext cx="82296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Incompletions </a:t>
            </a:r>
            <a:endParaRPr lang="en-US" altLang="en-US" sz="6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 the </a:t>
            </a:r>
          </a:p>
          <a:p>
            <a:pPr algn="ctr"/>
            <a:r>
              <a:rPr lang="en-US" altLang="en-US" sz="6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Willingness</a:t>
            </a:r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en-US" altLang="en-US" sz="6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 </a:t>
            </a:r>
            <a:endParaRPr lang="en-US" altLang="en-US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r>
              <a:rPr lang="en-US" altLang="en-US" sz="6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Heal </a:t>
            </a:r>
            <a:r>
              <a:rPr lang="en-US" altLang="en-US" sz="6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and Resolve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810000" y="1143000"/>
            <a:ext cx="1447800" cy="857250"/>
          </a:xfrm>
          <a:prstGeom prst="downArrow">
            <a:avLst>
              <a:gd name="adj1" fmla="val 50000"/>
              <a:gd name="adj2" fmla="val 32143"/>
            </a:avLst>
          </a:prstGeom>
          <a:gradFill>
            <a:gsLst>
              <a:gs pos="100000">
                <a:schemeClr val="bg1">
                  <a:lumMod val="60000"/>
                  <a:lumOff val="40000"/>
                </a:schemeClr>
              </a:gs>
              <a:gs pos="50000">
                <a:schemeClr val="tx1"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56771" y="260449"/>
            <a:ext cx="7848600" cy="26161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Embrace</a:t>
            </a:r>
            <a:r>
              <a:rPr lang="en-US" altLang="en-US" sz="6200" b="1" dirty="0">
                <a:solidFill>
                  <a:srgbClr val="002060"/>
                </a:solidFill>
                <a:latin typeface="Candara" pitchFamily="34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Candara" pitchFamily="34" charset="0"/>
              </a:rPr>
              <a:t>rather than </a:t>
            </a:r>
            <a:r>
              <a:rPr lang="en-US" altLang="en-US" sz="6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Deny</a:t>
            </a:r>
            <a:endParaRPr lang="en-US" altLang="en-US" sz="6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en-US" altLang="en-US" sz="40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altLang="en-US" sz="6200" b="1" i="1" dirty="0">
                <a:solidFill>
                  <a:srgbClr val="002060"/>
                </a:solidFill>
                <a:latin typeface="Candara" pitchFamily="34" charset="0"/>
              </a:rPr>
              <a:t>Leads to Resolution</a:t>
            </a:r>
          </a:p>
        </p:txBody>
      </p:sp>
      <p:pic>
        <p:nvPicPr>
          <p:cNvPr id="20484" name="Picture 4" descr="http://ak6.picdn.net/shutterstock/videos/3818894/preview/stock-footage-portrait-of-a-large-group-of-happy-and-diverse-business-people-standing-together-isolated-on-wh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2857500"/>
            <a:ext cx="3810000" cy="160020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ablebrains.typepad.com/.a/6a00d8341ca86d53ef0133f581ef1c970b-800wi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257800" y="2428874"/>
            <a:ext cx="3581400" cy="237172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8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Afformation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5144" y="1657350"/>
            <a:ext cx="8229600" cy="2166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Empowered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Answers </a:t>
            </a:r>
          </a:p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from </a:t>
            </a:r>
          </a:p>
          <a:p>
            <a:r>
              <a:rPr lang="en-US" sz="4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Empowered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Questions.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219199" y="819151"/>
            <a:ext cx="67818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Breakdown </a:t>
            </a:r>
          </a:p>
          <a:p>
            <a:pPr algn="ctr"/>
            <a:endParaRPr lang="en-US" altLang="en-US" sz="40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altLang="en-US" sz="6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Breakthrough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809999" y="1606391"/>
            <a:ext cx="1447800" cy="857250"/>
          </a:xfrm>
          <a:prstGeom prst="downArrow">
            <a:avLst>
              <a:gd name="adj1" fmla="val 50000"/>
              <a:gd name="adj2" fmla="val 32143"/>
            </a:avLst>
          </a:prstGeom>
          <a:gradFill>
            <a:gsLst>
              <a:gs pos="100000">
                <a:schemeClr val="bg1">
                  <a:lumMod val="60000"/>
                  <a:lumOff val="40000"/>
                </a:schemeClr>
              </a:gs>
              <a:gs pos="50000">
                <a:schemeClr val="tx1"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pic>
        <p:nvPicPr>
          <p:cNvPr id="19458" name="Picture 2" descr="http://www.clipartlord.com/wp-content/uploads/2012/12/clo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33350"/>
            <a:ext cx="2065661" cy="857250"/>
          </a:xfrm>
          <a:prstGeom prst="rect">
            <a:avLst/>
          </a:prstGeom>
          <a:noFill/>
        </p:spPr>
      </p:pic>
      <p:pic>
        <p:nvPicPr>
          <p:cNvPr id="19460" name="Picture 4" descr="http://therecycletimes.com/wp-content/uploads/2011/04/Solar-Power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399" y="3086100"/>
            <a:ext cx="2667000" cy="200025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clker.com/cliparts/3/b/1/2/11971486551534036964ivak_Decorative_Sun.svg.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990850"/>
            <a:ext cx="2971800" cy="2171700"/>
          </a:xfrm>
          <a:prstGeom prst="rect">
            <a:avLst/>
          </a:prstGeom>
          <a:noFill/>
        </p:spPr>
      </p:pic>
      <p:pic>
        <p:nvPicPr>
          <p:cNvPr id="4" name="Picture 4" descr="http://therecycletimes.com/wp-content/uploads/2011/04/Solar-Power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4896" y="0"/>
            <a:ext cx="1600200" cy="1200150"/>
          </a:xfrm>
          <a:prstGeom prst="rect">
            <a:avLst/>
          </a:prstGeom>
          <a:noFill/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219200" y="971551"/>
            <a:ext cx="67818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Breakthrough</a:t>
            </a:r>
          </a:p>
          <a:p>
            <a:pPr algn="ctr"/>
            <a:endParaRPr lang="en-US" altLang="en-US" sz="4000" b="1" dirty="0">
              <a:solidFill>
                <a:srgbClr val="002060"/>
              </a:solidFill>
              <a:latin typeface="Candara" pitchFamily="34" charset="0"/>
            </a:endParaRPr>
          </a:p>
          <a:p>
            <a:pPr algn="ctr"/>
            <a:r>
              <a:rPr lang="en-US" altLang="en-US" sz="6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Breakthrough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810000" y="1758791"/>
            <a:ext cx="1447800" cy="857250"/>
          </a:xfrm>
          <a:prstGeom prst="downArrow">
            <a:avLst>
              <a:gd name="adj1" fmla="val 50000"/>
              <a:gd name="adj2" fmla="val 32143"/>
            </a:avLst>
          </a:prstGeom>
          <a:gradFill>
            <a:gsLst>
              <a:gs pos="100000">
                <a:schemeClr val="bg1">
                  <a:lumMod val="60000"/>
                  <a:lumOff val="40000"/>
                </a:schemeClr>
              </a:gs>
              <a:gs pos="50000">
                <a:schemeClr val="tx1">
                  <a:alpha val="6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mage.clipdealer.com/1242263/previews/13--1242263-luminous%20backgrou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171450"/>
            <a:ext cx="6504037" cy="27432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9100" y="285750"/>
            <a:ext cx="8382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I Commit </a:t>
            </a:r>
            <a:r>
              <a:rPr lang="en-US" alt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to Love 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Myself </a:t>
            </a:r>
          </a:p>
          <a:p>
            <a:pPr algn="ctr"/>
            <a:endParaRPr lang="en-US" alt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No 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Matter </a:t>
            </a:r>
            <a:r>
              <a:rPr lang="en-US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What 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the Evidence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2131926"/>
            <a:ext cx="114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i="1" dirty="0" smtClean="0">
                <a:solidFill>
                  <a:schemeClr val="bg2"/>
                </a:solidFill>
                <a:latin typeface="Candara" pitchFamily="34" charset="0"/>
                <a:cs typeface="Calibri" pitchFamily="34" charset="0"/>
              </a:rPr>
              <a:t>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2490847"/>
            <a:ext cx="57555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002060"/>
                </a:solidFill>
                <a:latin typeface="Candara" pitchFamily="34" charset="0"/>
                <a:cs typeface="Calibri" pitchFamily="34" charset="0"/>
              </a:rPr>
              <a:t> Feel the Healthy Shame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  <a:cs typeface="Calibri" pitchFamily="34" charset="0"/>
              </a:rPr>
              <a:t> Learn, gain Wisdom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002060"/>
                </a:solidFill>
                <a:latin typeface="Candara" pitchFamily="34" charset="0"/>
                <a:cs typeface="Calibri" pitchFamily="34" charset="0"/>
              </a:rPr>
              <a:t> Change Behavior and Choices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  <a:cs typeface="Calibri" pitchFamily="34" charset="0"/>
              </a:rPr>
              <a:t> Do Empowered Action</a:t>
            </a:r>
            <a:endParaRPr lang="en-US" altLang="en-US" sz="3200" b="1" dirty="0">
              <a:solidFill>
                <a:srgbClr val="C0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768485" y="-151090"/>
            <a:ext cx="7696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Spiral</a:t>
            </a:r>
          </a:p>
        </p:txBody>
      </p: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387485" y="870849"/>
            <a:ext cx="845820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do 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</a:t>
            </a:r>
            <a:r>
              <a:rPr lang="en-US" altLang="en-US" sz="3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do to start </a:t>
            </a:r>
            <a:endParaRPr lang="en-US" altLang="en-US" sz="32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en-US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Downward Spiral?</a:t>
            </a:r>
          </a:p>
          <a:p>
            <a:endParaRPr lang="en-US" altLang="en-US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You don’t have to 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go all the </a:t>
            </a:r>
          </a:p>
          <a:p>
            <a:r>
              <a:rPr lang="en-US" alt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way </a:t>
            </a:r>
            <a:r>
              <a:rPr lang="en-US" alt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down 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to </a:t>
            </a:r>
            <a:r>
              <a:rPr lang="en-US" alt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 bottom</a:t>
            </a:r>
            <a:r>
              <a:rPr lang="en-US" alt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en-US" altLang="en-US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en-US" sz="3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Catch yourself early </a:t>
            </a:r>
            <a:endParaRPr lang="en-US" altLang="en-US" sz="32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en-US" sz="3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and spiral upward.</a:t>
            </a:r>
            <a:endParaRPr lang="en-US" altLang="en-US" sz="32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870849"/>
            <a:ext cx="3124201" cy="358685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13"/>
          <p:cNvSpPr>
            <a:spLocks noChangeArrowheads="1"/>
          </p:cNvSpPr>
          <p:nvPr/>
        </p:nvSpPr>
        <p:spPr bwMode="auto">
          <a:xfrm>
            <a:off x="838200" y="57150"/>
            <a:ext cx="76962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How </a:t>
            </a:r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 you </a:t>
            </a:r>
          </a:p>
          <a:p>
            <a:pPr algn="ctr"/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Increase Profits?</a:t>
            </a:r>
            <a:endParaRPr lang="en-US" altLang="en-US" sz="6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42" name="Picture 2" descr="http://www.osiaffiliate.com/blog/wp-content/uploads/2013/05/prof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000250"/>
            <a:ext cx="4160520" cy="260032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771525" y="209550"/>
            <a:ext cx="7696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1.1% decrease in Waste</a:t>
            </a:r>
          </a:p>
          <a:p>
            <a:pPr algn="ctr"/>
            <a:r>
              <a:rPr lang="en-US" altLang="en-US" sz="3200" b="1" i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is </a:t>
            </a:r>
            <a:r>
              <a:rPr lang="en-US" altLang="en-US" sz="3200" b="1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 same </a:t>
            </a:r>
            <a:r>
              <a:rPr lang="en-US" altLang="en-US" sz="3200" b="1" i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as</a:t>
            </a:r>
            <a:endParaRPr lang="en-US" altLang="en-US" sz="3200" b="1" i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% increase in Sales</a:t>
            </a:r>
          </a:p>
          <a:p>
            <a:pPr algn="ctr"/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altLang="en-US" sz="4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altLang="en-US" sz="4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685800" y="4095750"/>
            <a:ext cx="7696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002060"/>
                </a:solidFill>
                <a:latin typeface="Candara" pitchFamily="34" charset="0"/>
              </a:rPr>
              <a:t>To Increase </a:t>
            </a:r>
            <a:r>
              <a:rPr lang="en-US" altLang="en-US" sz="2000" b="1" dirty="0" smtClean="0">
                <a:solidFill>
                  <a:srgbClr val="002060"/>
                </a:solidFill>
                <a:latin typeface="Candara" pitchFamily="34" charset="0"/>
              </a:rPr>
              <a:t>Net </a:t>
            </a:r>
            <a:r>
              <a:rPr lang="en-US" altLang="en-US" sz="2000" b="1" dirty="0">
                <a:solidFill>
                  <a:srgbClr val="002060"/>
                </a:solidFill>
                <a:latin typeface="Candara" pitchFamily="34" charset="0"/>
              </a:rPr>
              <a:t>Profit by 10%</a:t>
            </a:r>
          </a:p>
          <a:p>
            <a:pPr algn="ctr"/>
            <a:r>
              <a:rPr lang="en-US" altLang="en-US" sz="2000" b="1" dirty="0">
                <a:solidFill>
                  <a:srgbClr val="002060"/>
                </a:solidFill>
                <a:latin typeface="Candara" pitchFamily="34" charset="0"/>
              </a:rPr>
              <a:t>For company with 10% Net Profit </a:t>
            </a:r>
          </a:p>
        </p:txBody>
      </p:sp>
      <p:pic>
        <p:nvPicPr>
          <p:cNvPr id="9218" name="Picture 2" descr="http://www.triplepundit.com/images_site/green_energy_plu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038350"/>
            <a:ext cx="2381250" cy="180022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glabs.evade.netdna-cdn.com/files/gears-background-158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1"/>
            <a:ext cx="8401050" cy="393620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533400" y="1276350"/>
            <a:ext cx="7696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Systems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762000" y="-95250"/>
            <a:ext cx="76962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Systems</a:t>
            </a:r>
          </a:p>
          <a:p>
            <a:pPr algn="ctr"/>
            <a:r>
              <a:rPr lang="en-US" alt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94% of </a:t>
            </a:r>
            <a:r>
              <a:rPr lang="en-US" altLang="en-US" sz="7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Failures</a:t>
            </a:r>
          </a:p>
          <a:p>
            <a:pPr algn="ctr"/>
            <a:r>
              <a:rPr lang="en-US" altLang="en-US" sz="5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 Systems </a:t>
            </a:r>
            <a:r>
              <a:rPr lang="en-US" altLang="en-US" sz="5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Failures</a:t>
            </a:r>
          </a:p>
        </p:txBody>
      </p:sp>
      <p:pic>
        <p:nvPicPr>
          <p:cNvPr id="7170" name="Picture 2" descr="http://1.bp.blogspot.com/--C2a59gw8Z4/T5ywlCaFOzI/AAAAAAAAASs/x3LW2l6Et1c/s1600/systemfail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7634" y="2731714"/>
            <a:ext cx="4800600" cy="24117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73349" y="133350"/>
            <a:ext cx="76962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Business Excellence</a:t>
            </a:r>
            <a:endParaRPr lang="en-US" altLang="en-US" sz="6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Products, Services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People, Relationships, Teams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Systems</a:t>
            </a:r>
            <a:endParaRPr lang="en-US" altLang="en-US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http://www.monsterthinking.com/wp-content/uploads/sb10063098ar-001.jpg"/>
          <p:cNvPicPr>
            <a:picLocks noChangeAspect="1" noChangeArrowheads="1"/>
          </p:cNvPicPr>
          <p:nvPr/>
        </p:nvPicPr>
        <p:blipFill>
          <a:blip r:embed="rId3" cstate="print"/>
          <a:srcRect l="17143" r="16190"/>
          <a:stretch>
            <a:fillRect/>
          </a:stretch>
        </p:blipFill>
        <p:spPr bwMode="auto">
          <a:xfrm>
            <a:off x="5562600" y="2724150"/>
            <a:ext cx="3124199" cy="23431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neural_networ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085850"/>
            <a:ext cx="4580991" cy="228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889"/>
            <a:ext cx="8229600" cy="1239039"/>
          </a:xfrm>
        </p:spPr>
        <p:txBody>
          <a:bodyPr/>
          <a:lstStyle/>
          <a:p>
            <a:r>
              <a:rPr lang="en-US" sz="8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5144" y="3433762"/>
            <a:ext cx="8229600" cy="1423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 Bits vs. 4 Billion</a:t>
            </a:r>
          </a:p>
        </p:txBody>
      </p:sp>
      <p:pic>
        <p:nvPicPr>
          <p:cNvPr id="1027" name="Picture 3" descr="C:\Users\owner\Desktop\1-brain-neural-network-pasie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5280908" y="23108"/>
            <a:ext cx="2937072" cy="478911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62455" y="28575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pic>
        <p:nvPicPr>
          <p:cNvPr id="3481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355" y="1268649"/>
            <a:ext cx="4572000" cy="25908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00400" y="215401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5800" y="895350"/>
            <a:ext cx="4389356" cy="2590800"/>
            <a:chOff x="4349676" y="1600200"/>
            <a:chExt cx="4764080" cy="2971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676" y="1600200"/>
              <a:ext cx="4764080" cy="2971800"/>
            </a:xfrm>
            <a:prstGeom prst="rect">
              <a:avLst/>
            </a:prstGeom>
          </p:spPr>
        </p:pic>
        <p:sp>
          <p:nvSpPr>
            <p:cNvPr id="17" name="WordArt 12"/>
            <p:cNvSpPr>
              <a:spLocks noChangeArrowheads="1" noChangeShapeType="1"/>
            </p:cNvSpPr>
            <p:nvPr/>
          </p:nvSpPr>
          <p:spPr bwMode="auto">
            <a:xfrm>
              <a:off x="5638800" y="2400300"/>
              <a:ext cx="2133600" cy="8892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Candara" panose="020E0502030303020204" pitchFamily="34" charset="0"/>
                </a:rPr>
                <a:t>Integral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1239039"/>
          </a:xfrm>
        </p:spPr>
        <p:txBody>
          <a:bodyPr/>
          <a:lstStyle/>
          <a:p>
            <a:r>
              <a:rPr lang="en-US" sz="5200" dirty="0"/>
              <a:t>Domain, </a:t>
            </a:r>
            <a:r>
              <a:rPr lang="en-US" sz="5200" dirty="0" smtClean="0"/>
              <a:t>Context, </a:t>
            </a:r>
            <a:r>
              <a:rPr lang="en-US" sz="5200" dirty="0"/>
              <a:t>Paradigm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35262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It's Your </a:t>
            </a: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Choice.</a:t>
            </a:r>
            <a:endParaRPr lang="en-US" sz="7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8" y="1733976"/>
            <a:ext cx="3809997" cy="1466424"/>
            <a:chOff x="533403" y="2311968"/>
            <a:chExt cx="3809997" cy="1955232"/>
          </a:xfrm>
        </p:grpSpPr>
        <p:pic>
          <p:nvPicPr>
            <p:cNvPr id="10" name="Picture 4" descr="F:\Current\All Source Upcoming Gigs\AE and WV\Awakening Excellence\AE New Logo\clear-glass-bowl_mold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3" y="2311968"/>
              <a:ext cx="3809997" cy="1955232"/>
            </a:xfrm>
            <a:prstGeom prst="rect">
              <a:avLst/>
            </a:prstGeom>
            <a:noFill/>
          </p:spPr>
        </p:pic>
        <p:sp>
          <p:nvSpPr>
            <p:cNvPr id="11" name="WordArt 7"/>
            <p:cNvSpPr>
              <a:spLocks noChangeArrowheads="1" noChangeShapeType="1"/>
            </p:cNvSpPr>
            <p:nvPr/>
          </p:nvSpPr>
          <p:spPr bwMode="auto">
            <a:xfrm>
              <a:off x="1698512" y="2514600"/>
              <a:ext cx="1520032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latin typeface="Candara" panose="020E0502030303020204" pitchFamily="34" charset="0"/>
                </a:rPr>
                <a:t>Denial</a:t>
              </a:r>
            </a:p>
          </p:txBody>
        </p:sp>
        <p:sp>
          <p:nvSpPr>
            <p:cNvPr id="12" name="WordArt 8"/>
            <p:cNvSpPr>
              <a:spLocks noChangeArrowheads="1" noChangeShapeType="1"/>
            </p:cNvSpPr>
            <p:nvPr/>
          </p:nvSpPr>
          <p:spPr bwMode="auto">
            <a:xfrm>
              <a:off x="1429828" y="2971800"/>
              <a:ext cx="2057400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sp>
          <p:nvSpPr>
            <p:cNvPr id="14" name="WordArt 9"/>
            <p:cNvSpPr>
              <a:spLocks noChangeArrowheads="1" noChangeShapeType="1"/>
            </p:cNvSpPr>
            <p:nvPr/>
          </p:nvSpPr>
          <p:spPr bwMode="auto">
            <a:xfrm>
              <a:off x="1524000" y="3378766"/>
              <a:ext cx="1828800" cy="50743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Survival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199745" y="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219200" y="895350"/>
            <a:ext cx="6781800" cy="57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Breathe, Be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Present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Embrace and Vibrate Emotions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Release Limiting Beliefs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Declare New Intention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Empowered Action</a:t>
            </a: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14700"/>
            <a:ext cx="1981200" cy="1480185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4600" y="4097060"/>
            <a:ext cx="4114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Mar 22-26 </a:t>
            </a:r>
            <a:endParaRPr lang="en-US" altLang="en-US" sz="62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90600" y="742950"/>
            <a:ext cx="2819400" cy="2590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WordArt 7"/>
          <p:cNvSpPr>
            <a:spLocks noChangeArrowheads="1" noChangeShapeType="1"/>
          </p:cNvSpPr>
          <p:nvPr/>
        </p:nvSpPr>
        <p:spPr bwMode="auto">
          <a:xfrm>
            <a:off x="1219200" y="1303735"/>
            <a:ext cx="6400800" cy="19538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Awakening Excellence</a:t>
            </a:r>
            <a:endParaRPr lang="en-US" sz="4000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19100" y="238125"/>
            <a:ext cx="8229600" cy="1038225"/>
          </a:xfrm>
          <a:prstGeom prst="rect">
            <a:avLst/>
          </a:prstGeom>
          <a:effectLst>
            <a:outerShdw dist="17961" dir="27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7200" b="0" dirty="0" smtClean="0">
                <a:solidFill>
                  <a:srgbClr val="000000"/>
                </a:solidFill>
              </a:rPr>
              <a:t>Team Agreements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50"/>
            <a:ext cx="9144000" cy="1905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4105275"/>
            <a:ext cx="8229600" cy="1038225"/>
          </a:xfrm>
          <a:prstGeom prst="rect">
            <a:avLst/>
          </a:prstGeom>
          <a:effectLst>
            <a:outerShdw dist="17961" dir="27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7200" dirty="0" smtClean="0">
                <a:solidFill>
                  <a:srgbClr val="CC0000"/>
                </a:solidFill>
              </a:rPr>
              <a:t>Team-Partnership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762000" y="590550"/>
            <a:ext cx="7696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Team </a:t>
            </a:r>
          </a:p>
          <a:p>
            <a:pPr algn="ctr"/>
            <a:r>
              <a:rPr lang="en-US" alt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Agreements</a:t>
            </a:r>
            <a:endParaRPr lang="en-US" altLang="en-US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685800" y="1809750"/>
            <a:ext cx="77724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Diamond and River Jameson</a:t>
            </a:r>
          </a:p>
        </p:txBody>
      </p:sp>
      <p:sp>
        <p:nvSpPr>
          <p:cNvPr id="15364" name="WordArt 2"/>
          <p:cNvSpPr>
            <a:spLocks noChangeArrowheads="1" noChangeShapeType="1" noTextEdit="1"/>
          </p:cNvSpPr>
          <p:nvPr/>
        </p:nvSpPr>
        <p:spPr bwMode="auto">
          <a:xfrm>
            <a:off x="1828800" y="666750"/>
            <a:ext cx="51054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Developed and Presented by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600200" y="3486150"/>
            <a:ext cx="59436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Founders of the Total Integration Institute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74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dinkuminteractive.com/wp-content/uploads/2011/05/Laser-be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743200"/>
            <a:ext cx="3886200" cy="21850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44" y="895350"/>
            <a:ext cx="8229600" cy="1239039"/>
          </a:xfrm>
        </p:spPr>
        <p:txBody>
          <a:bodyPr/>
          <a:lstStyle/>
          <a:p>
            <a:r>
              <a:rPr lang="en-US" sz="9600" dirty="0" smtClean="0"/>
              <a:t>“Clarity Brings Power.”</a:t>
            </a:r>
            <a:endParaRPr lang="en-US" sz="7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3350"/>
            <a:ext cx="4800600" cy="1758554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90 Sec Burst</a:t>
            </a:r>
            <a:endParaRPr lang="en-US" sz="5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724150"/>
            <a:ext cx="8229600" cy="123944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 Activation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586766" y="-179998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0400" y="-552450"/>
            <a:ext cx="3352800" cy="1758554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90 Sec Burst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62125" y="693456"/>
            <a:ext cx="45817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Benefits of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Bursting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5600" y="1311064"/>
            <a:ext cx="7518400" cy="46935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Fast weight loss 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Minimum risk to your joints 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Incredible gains in strength 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Simplicity 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Extremely varied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Improves Mental Health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Improves State of Mind </a:t>
            </a:r>
          </a:p>
          <a:p>
            <a:pPr>
              <a:buFont typeface="Arial" pitchFamily="34" charset="0"/>
              <a:buChar char="•"/>
              <a:defRPr/>
            </a:pP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45842" y="871538"/>
            <a:ext cx="77080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Recent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psychology studies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performed &amp;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published worldwide say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that….. </a:t>
            </a:r>
          </a:p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racticing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sports or basic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exercises: 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relieves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stress, </a:t>
            </a:r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keeps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 individual in a right state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mind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most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all helps build confidence </a:t>
            </a:r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 &amp;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individual appreciation of oneself </a:t>
            </a:r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due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 its amazing results. </a:t>
            </a:r>
          </a:p>
        </p:txBody>
      </p:sp>
      <p:pic>
        <p:nvPicPr>
          <p:cNvPr id="6" name="Picture 5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586766" y="-179998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9000" y="-495493"/>
            <a:ext cx="3352800" cy="1758554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90 Sec Burst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77964" y="778200"/>
            <a:ext cx="7437437" cy="41703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Oxygenates the 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Brain</a:t>
            </a:r>
            <a:endParaRPr lang="en-US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High-intensity interval training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 </a:t>
            </a:r>
            <a:endParaRPr 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particular dilates blood vessels, lowers inflammation, and improves blood flow to the brain. This involves reaching your maximum heart rate with just a short but vigorous burst of exercise, resting, and repeating.</a:t>
            </a:r>
          </a:p>
        </p:txBody>
      </p:sp>
      <p:pic>
        <p:nvPicPr>
          <p:cNvPr id="5" name="Picture 4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586766" y="-179998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9000" y="-495493"/>
            <a:ext cx="3352800" cy="1758554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90 Sec Burst</a:t>
            </a:r>
            <a:endParaRPr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1881846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</a:rPr>
              <a:t>RULE 1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how you Feel. 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on Losing Weight.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3657600" y="24809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67000" y="-342056"/>
            <a:ext cx="3352800" cy="1758821"/>
          </a:xfrm>
        </p:spPr>
        <p:txBody>
          <a:bodyPr/>
          <a:lstStyle/>
          <a:p>
            <a:r>
              <a:rPr 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Sec Burst</a:t>
            </a:r>
            <a:endParaRPr lang="en-US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207566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</a:rPr>
              <a:t>RULE 2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You’re not exercising.               Exercise is long and hard.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You’re Bursting for 90 seconds!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3657600" y="24809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200" y="-342056"/>
            <a:ext cx="3352800" cy="1758821"/>
          </a:xfrm>
        </p:spPr>
        <p:txBody>
          <a:bodyPr/>
          <a:lstStyle/>
          <a:p>
            <a:r>
              <a:rPr 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Sec Burst</a:t>
            </a:r>
            <a:endParaRPr lang="en-US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24711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</a:rPr>
              <a:t>RULE 3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finish line.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target dates.</a:t>
            </a:r>
          </a:p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life style that will lead to Weight Health.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3657600" y="24809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200" y="-342056"/>
            <a:ext cx="3352800" cy="1758821"/>
          </a:xfrm>
        </p:spPr>
        <p:txBody>
          <a:bodyPr/>
          <a:lstStyle/>
          <a:p>
            <a:r>
              <a:rPr 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Sec Burst</a:t>
            </a:r>
            <a:endParaRPr lang="en-US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2057400"/>
            <a:ext cx="8763000" cy="1543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</a:rPr>
              <a:t>RULE 4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Perfectionism.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once a day and you’ll feel 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And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naturally you’ll 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 it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after 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automatically.</a:t>
            </a:r>
          </a:p>
        </p:txBody>
      </p:sp>
      <p:pic>
        <p:nvPicPr>
          <p:cNvPr id="7" name="Picture 6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3657600" y="24809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43200" y="-342056"/>
            <a:ext cx="3352800" cy="1758821"/>
          </a:xfrm>
        </p:spPr>
        <p:txBody>
          <a:bodyPr/>
          <a:lstStyle/>
          <a:p>
            <a:r>
              <a:rPr 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Sec Burst</a:t>
            </a:r>
            <a:endParaRPr lang="en-US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76200" y="2000250"/>
            <a:ext cx="8763000" cy="1543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</a:rPr>
              <a:t>RULE 5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for Consistency.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remember in the middle of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meal, standup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 90 Sec Burst, 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after the meal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3657600" y="24809"/>
            <a:ext cx="2743200" cy="112446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90800" y="-342056"/>
            <a:ext cx="3352800" cy="1758821"/>
          </a:xfrm>
        </p:spPr>
        <p:txBody>
          <a:bodyPr/>
          <a:lstStyle/>
          <a:p>
            <a:r>
              <a:rPr lang="en-US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Sec Burst</a:t>
            </a:r>
            <a:endParaRPr lang="en-US" sz="28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nancystohlman.files.wordpress.com/2013/10/singer-hands-microphone-people_3297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43150"/>
            <a:ext cx="5962650" cy="297894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44" y="514350"/>
            <a:ext cx="8229600" cy="1239039"/>
          </a:xfrm>
        </p:spPr>
        <p:txBody>
          <a:bodyPr/>
          <a:lstStyle/>
          <a:p>
            <a:r>
              <a:rPr lang="en-US" sz="7200" dirty="0" smtClean="0"/>
              <a:t>“Clarity Brings Power.”</a:t>
            </a:r>
            <a:endParaRPr lang="en-US" sz="7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018511"/>
            <a:ext cx="7848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Marginalized Voice</a:t>
            </a:r>
            <a:endParaRPr lang="en-US" sz="6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2336800" y="239713"/>
            <a:ext cx="4411663" cy="5445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Mission Statement</a:t>
            </a:r>
          </a:p>
        </p:txBody>
      </p:sp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34975" y="1176338"/>
            <a:ext cx="8288338" cy="37226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WorldVentures is creating  </a:t>
            </a:r>
          </a:p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more fun, freedom and fulfillment </a:t>
            </a:r>
          </a:p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in people's lives through the merging of  </a:t>
            </a:r>
          </a:p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great life experiences, financial opportunity, </a:t>
            </a:r>
          </a:p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learning and contribution.</a:t>
            </a:r>
          </a:p>
        </p:txBody>
      </p:sp>
    </p:spTree>
    <p:extLst>
      <p:ext uri="{BB962C8B-B14F-4D97-AF65-F5344CB8AC3E}">
        <p14:creationId xmlns:p14="http://schemas.microsoft.com/office/powerpoint/2010/main" val="346930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6"/>
          <p:cNvSpPr>
            <a:spLocks noChangeArrowheads="1" noChangeShapeType="1"/>
          </p:cNvSpPr>
          <p:nvPr/>
        </p:nvSpPr>
        <p:spPr bwMode="auto">
          <a:xfrm>
            <a:off x="1001713" y="1292225"/>
            <a:ext cx="7154862" cy="28114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Values and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Commitment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Based Culture</a:t>
            </a:r>
          </a:p>
        </p:txBody>
      </p:sp>
      <p:sp>
        <p:nvSpPr>
          <p:cNvPr id="22531" name="WordArt 6"/>
          <p:cNvSpPr>
            <a:spLocks noChangeArrowheads="1" noChangeShapeType="1"/>
          </p:cNvSpPr>
          <p:nvPr/>
        </p:nvSpPr>
        <p:spPr bwMode="auto">
          <a:xfrm>
            <a:off x="3024188" y="484188"/>
            <a:ext cx="2825750" cy="4476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We are 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34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3706813" y="152400"/>
            <a:ext cx="1604962" cy="444500"/>
            <a:chOff x="1872" y="336"/>
            <a:chExt cx="1872" cy="720"/>
          </a:xfrm>
        </p:grpSpPr>
        <p:sp>
          <p:nvSpPr>
            <p:cNvPr id="990212" name="Oval 4"/>
            <p:cNvSpPr>
              <a:spLocks noChangeArrowheads="1"/>
            </p:cNvSpPr>
            <p:nvPr/>
          </p:nvSpPr>
          <p:spPr bwMode="auto">
            <a:xfrm>
              <a:off x="1872" y="336"/>
              <a:ext cx="713" cy="72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2355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921" y="592"/>
              <a:ext cx="1823" cy="42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Awakening Excellence</a:t>
              </a:r>
            </a:p>
          </p:txBody>
        </p:sp>
      </p:grpSp>
      <p:sp>
        <p:nvSpPr>
          <p:cNvPr id="23555" name="WordArt 6"/>
          <p:cNvSpPr>
            <a:spLocks noChangeArrowheads="1" noChangeShapeType="1"/>
          </p:cNvSpPr>
          <p:nvPr/>
        </p:nvSpPr>
        <p:spPr bwMode="auto">
          <a:xfrm>
            <a:off x="1001713" y="2000250"/>
            <a:ext cx="7154862" cy="11557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Core Values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6"/>
          <p:cNvSpPr>
            <a:spLocks noChangeArrowheads="1" noChangeShapeType="1"/>
          </p:cNvSpPr>
          <p:nvPr/>
        </p:nvSpPr>
        <p:spPr bwMode="auto">
          <a:xfrm>
            <a:off x="993775" y="1466850"/>
            <a:ext cx="7156450" cy="24415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Live 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Fun, Freedom 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and Fulfillment</a:t>
            </a:r>
          </a:p>
        </p:txBody>
      </p:sp>
      <p:sp>
        <p:nvSpPr>
          <p:cNvPr id="24579" name="WordArt 6"/>
          <p:cNvSpPr>
            <a:spLocks noChangeArrowheads="1" noChangeShapeType="1"/>
          </p:cNvSpPr>
          <p:nvPr/>
        </p:nvSpPr>
        <p:spPr bwMode="auto">
          <a:xfrm>
            <a:off x="4192588" y="331788"/>
            <a:ext cx="684212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9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2336800" y="239713"/>
            <a:ext cx="4411663" cy="5445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Mission Statement</a:t>
            </a:r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434975" y="1176338"/>
            <a:ext cx="8288338" cy="37218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 err="1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WorldVentures</a:t>
            </a: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is creating  </a:t>
            </a:r>
          </a:p>
          <a:p>
            <a:pPr algn="ctr">
              <a:defRPr/>
            </a:pP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more </a:t>
            </a: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fun, freedom and fulfillment </a:t>
            </a:r>
          </a:p>
          <a:p>
            <a:pPr algn="ctr">
              <a:defRPr/>
            </a:pP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in people's lives through the merging of  </a:t>
            </a:r>
          </a:p>
          <a:p>
            <a:pPr algn="ctr">
              <a:defRPr/>
            </a:pP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great life experiences, financial opportunity, </a:t>
            </a:r>
          </a:p>
          <a:p>
            <a:pPr algn="ctr">
              <a:defRPr/>
            </a:pPr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learning and contribution.</a:t>
            </a:r>
          </a:p>
        </p:txBody>
      </p:sp>
    </p:spTree>
    <p:extLst>
      <p:ext uri="{BB962C8B-B14F-4D97-AF65-F5344CB8AC3E}">
        <p14:creationId xmlns:p14="http://schemas.microsoft.com/office/powerpoint/2010/main" val="3181580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6"/>
          <p:cNvSpPr>
            <a:spLocks noChangeArrowheads="1" noChangeShapeType="1"/>
          </p:cNvSpPr>
          <p:nvPr/>
        </p:nvSpPr>
        <p:spPr bwMode="auto">
          <a:xfrm>
            <a:off x="993775" y="1466850"/>
            <a:ext cx="7156450" cy="27035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We are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One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Big Team</a:t>
            </a:r>
          </a:p>
        </p:txBody>
      </p:sp>
      <p:sp>
        <p:nvSpPr>
          <p:cNvPr id="26627" name="WordArt 6"/>
          <p:cNvSpPr>
            <a:spLocks noChangeArrowheads="1" noChangeShapeType="1"/>
          </p:cNvSpPr>
          <p:nvPr/>
        </p:nvSpPr>
        <p:spPr bwMode="auto">
          <a:xfrm>
            <a:off x="4048125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4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6"/>
          <p:cNvSpPr>
            <a:spLocks noChangeArrowheads="1" noChangeShapeType="1"/>
          </p:cNvSpPr>
          <p:nvPr/>
        </p:nvSpPr>
        <p:spPr bwMode="auto">
          <a:xfrm>
            <a:off x="952500" y="1173163"/>
            <a:ext cx="7154863" cy="20383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Honor,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Embody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And Expand </a:t>
            </a:r>
          </a:p>
        </p:txBody>
      </p:sp>
      <p:sp>
        <p:nvSpPr>
          <p:cNvPr id="27651" name="WordArt 6"/>
          <p:cNvSpPr>
            <a:spLocks noChangeArrowheads="1" noChangeShapeType="1"/>
          </p:cNvSpPr>
          <p:nvPr/>
        </p:nvSpPr>
        <p:spPr bwMode="auto">
          <a:xfrm>
            <a:off x="989013" y="3616325"/>
            <a:ext cx="7154862" cy="11953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Trust</a:t>
            </a:r>
          </a:p>
        </p:txBody>
      </p:sp>
      <p:sp>
        <p:nvSpPr>
          <p:cNvPr id="27652" name="WordArt 6"/>
          <p:cNvSpPr>
            <a:spLocks noChangeArrowheads="1" noChangeShapeType="1"/>
          </p:cNvSpPr>
          <p:nvPr/>
        </p:nvSpPr>
        <p:spPr bwMode="auto">
          <a:xfrm>
            <a:off x="4048125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41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6"/>
          <p:cNvSpPr>
            <a:spLocks noChangeArrowheads="1" noChangeShapeType="1"/>
          </p:cNvSpPr>
          <p:nvPr/>
        </p:nvSpPr>
        <p:spPr bwMode="auto">
          <a:xfrm>
            <a:off x="993775" y="1466850"/>
            <a:ext cx="7156450" cy="8302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Deliver and Promote</a:t>
            </a:r>
          </a:p>
        </p:txBody>
      </p:sp>
      <p:sp>
        <p:nvSpPr>
          <p:cNvPr id="28675" name="WordArt 6"/>
          <p:cNvSpPr>
            <a:spLocks noChangeArrowheads="1" noChangeShapeType="1"/>
          </p:cNvSpPr>
          <p:nvPr/>
        </p:nvSpPr>
        <p:spPr bwMode="auto">
          <a:xfrm>
            <a:off x="993775" y="2746375"/>
            <a:ext cx="7154863" cy="135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Excellence</a:t>
            </a:r>
          </a:p>
        </p:txBody>
      </p:sp>
      <p:sp>
        <p:nvSpPr>
          <p:cNvPr id="28676" name="WordArt 6"/>
          <p:cNvSpPr>
            <a:spLocks noChangeArrowheads="1" noChangeShapeType="1"/>
          </p:cNvSpPr>
          <p:nvPr/>
        </p:nvSpPr>
        <p:spPr bwMode="auto">
          <a:xfrm>
            <a:off x="3932238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8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6"/>
          <p:cNvSpPr>
            <a:spLocks noChangeArrowheads="1" noChangeShapeType="1"/>
          </p:cNvSpPr>
          <p:nvPr/>
        </p:nvSpPr>
        <p:spPr bwMode="auto">
          <a:xfrm>
            <a:off x="1892300" y="1444625"/>
            <a:ext cx="5275263" cy="6572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Commit to</a:t>
            </a:r>
          </a:p>
        </p:txBody>
      </p:sp>
      <p:sp>
        <p:nvSpPr>
          <p:cNvPr id="29699" name="WordArt 6"/>
          <p:cNvSpPr>
            <a:spLocks noChangeArrowheads="1" noChangeShapeType="1"/>
          </p:cNvSpPr>
          <p:nvPr/>
        </p:nvSpPr>
        <p:spPr bwMode="auto">
          <a:xfrm>
            <a:off x="993775" y="2528888"/>
            <a:ext cx="7154863" cy="1350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Resolution</a:t>
            </a:r>
          </a:p>
        </p:txBody>
      </p:sp>
      <p:sp>
        <p:nvSpPr>
          <p:cNvPr id="29700" name="WordArt 6"/>
          <p:cNvSpPr>
            <a:spLocks noChangeArrowheads="1" noChangeShapeType="1"/>
          </p:cNvSpPr>
          <p:nvPr/>
        </p:nvSpPr>
        <p:spPr bwMode="auto">
          <a:xfrm>
            <a:off x="4048125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3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6"/>
          <p:cNvSpPr>
            <a:spLocks noChangeArrowheads="1" noChangeShapeType="1"/>
          </p:cNvSpPr>
          <p:nvPr/>
        </p:nvSpPr>
        <p:spPr bwMode="auto">
          <a:xfrm>
            <a:off x="3687763" y="2732088"/>
            <a:ext cx="1798637" cy="381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and</a:t>
            </a:r>
          </a:p>
        </p:txBody>
      </p:sp>
      <p:sp>
        <p:nvSpPr>
          <p:cNvPr id="30723" name="WordArt 6"/>
          <p:cNvSpPr>
            <a:spLocks noChangeArrowheads="1" noChangeShapeType="1"/>
          </p:cNvSpPr>
          <p:nvPr/>
        </p:nvSpPr>
        <p:spPr bwMode="auto">
          <a:xfrm>
            <a:off x="1109663" y="3270250"/>
            <a:ext cx="7154862" cy="135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Contribute</a:t>
            </a:r>
          </a:p>
        </p:txBody>
      </p:sp>
      <p:sp>
        <p:nvSpPr>
          <p:cNvPr id="30724" name="WordArt 6"/>
          <p:cNvSpPr>
            <a:spLocks noChangeArrowheads="1" noChangeShapeType="1"/>
          </p:cNvSpPr>
          <p:nvPr/>
        </p:nvSpPr>
        <p:spPr bwMode="auto">
          <a:xfrm>
            <a:off x="4048125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6</a:t>
            </a:r>
          </a:p>
        </p:txBody>
      </p:sp>
      <p:sp>
        <p:nvSpPr>
          <p:cNvPr id="30725" name="WordArt 6"/>
          <p:cNvSpPr>
            <a:spLocks noChangeArrowheads="1" noChangeShapeType="1"/>
          </p:cNvSpPr>
          <p:nvPr/>
        </p:nvSpPr>
        <p:spPr bwMode="auto">
          <a:xfrm>
            <a:off x="2757488" y="1131888"/>
            <a:ext cx="3425825" cy="1350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6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15%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5144" y="914400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00FF"/>
                </a:solidFill>
              </a:rPr>
              <a:t> Edwards Deming</a:t>
            </a:r>
          </a:p>
        </p:txBody>
      </p:sp>
      <p:pic>
        <p:nvPicPr>
          <p:cNvPr id="9" name="Picture 8" descr="http://www.linkedstrategies.com/wp-content/uploads/2012/02/dem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321112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6"/>
          <p:cNvSpPr>
            <a:spLocks noChangeArrowheads="1" noChangeShapeType="1"/>
          </p:cNvSpPr>
          <p:nvPr/>
        </p:nvSpPr>
        <p:spPr bwMode="auto">
          <a:xfrm>
            <a:off x="993775" y="1466850"/>
            <a:ext cx="7156450" cy="8302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Champion</a:t>
            </a:r>
          </a:p>
        </p:txBody>
      </p:sp>
      <p:sp>
        <p:nvSpPr>
          <p:cNvPr id="31747" name="WordArt 6"/>
          <p:cNvSpPr>
            <a:spLocks noChangeArrowheads="1" noChangeShapeType="1"/>
          </p:cNvSpPr>
          <p:nvPr/>
        </p:nvSpPr>
        <p:spPr bwMode="auto">
          <a:xfrm>
            <a:off x="479425" y="2746375"/>
            <a:ext cx="8286750" cy="135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Full Potential</a:t>
            </a:r>
          </a:p>
        </p:txBody>
      </p:sp>
      <p:sp>
        <p:nvSpPr>
          <p:cNvPr id="31748" name="WordArt 6"/>
          <p:cNvSpPr>
            <a:spLocks noChangeArrowheads="1" noChangeShapeType="1"/>
          </p:cNvSpPr>
          <p:nvPr/>
        </p:nvSpPr>
        <p:spPr bwMode="auto">
          <a:xfrm>
            <a:off x="3932238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74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6"/>
          <p:cNvSpPr>
            <a:spLocks noChangeArrowheads="1" noChangeShapeType="1"/>
          </p:cNvSpPr>
          <p:nvPr/>
        </p:nvSpPr>
        <p:spPr bwMode="auto">
          <a:xfrm>
            <a:off x="2778125" y="1222375"/>
            <a:ext cx="3608388" cy="5508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Embrace</a:t>
            </a:r>
          </a:p>
        </p:txBody>
      </p:sp>
      <p:sp>
        <p:nvSpPr>
          <p:cNvPr id="32771" name="WordArt 6"/>
          <p:cNvSpPr>
            <a:spLocks noChangeArrowheads="1" noChangeShapeType="1"/>
          </p:cNvSpPr>
          <p:nvPr/>
        </p:nvSpPr>
        <p:spPr bwMode="auto">
          <a:xfrm>
            <a:off x="3932238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8</a:t>
            </a:r>
          </a:p>
        </p:txBody>
      </p:sp>
      <p:sp>
        <p:nvSpPr>
          <p:cNvPr id="32772" name="WordArt 6"/>
          <p:cNvSpPr>
            <a:spLocks noChangeArrowheads="1" noChangeShapeType="1"/>
          </p:cNvSpPr>
          <p:nvPr/>
        </p:nvSpPr>
        <p:spPr bwMode="auto">
          <a:xfrm>
            <a:off x="3657600" y="3233738"/>
            <a:ext cx="1800225" cy="3794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and</a:t>
            </a:r>
          </a:p>
        </p:txBody>
      </p:sp>
      <p:sp>
        <p:nvSpPr>
          <p:cNvPr id="32773" name="WordArt 6"/>
          <p:cNvSpPr>
            <a:spLocks noChangeArrowheads="1" noChangeShapeType="1"/>
          </p:cNvSpPr>
          <p:nvPr/>
        </p:nvSpPr>
        <p:spPr bwMode="auto">
          <a:xfrm>
            <a:off x="1022350" y="3671888"/>
            <a:ext cx="7154863" cy="9985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Innovation</a:t>
            </a:r>
          </a:p>
        </p:txBody>
      </p:sp>
      <p:sp>
        <p:nvSpPr>
          <p:cNvPr id="32774" name="WordArt 6"/>
          <p:cNvSpPr>
            <a:spLocks noChangeArrowheads="1" noChangeShapeType="1"/>
          </p:cNvSpPr>
          <p:nvPr/>
        </p:nvSpPr>
        <p:spPr bwMode="auto">
          <a:xfrm>
            <a:off x="1219200" y="1971675"/>
            <a:ext cx="6604000" cy="12207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Creativity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7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6"/>
          <p:cNvSpPr>
            <a:spLocks noChangeArrowheads="1" noChangeShapeType="1"/>
          </p:cNvSpPr>
          <p:nvPr/>
        </p:nvSpPr>
        <p:spPr bwMode="auto">
          <a:xfrm>
            <a:off x="3302000" y="1385888"/>
            <a:ext cx="2474913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Foster</a:t>
            </a:r>
          </a:p>
        </p:txBody>
      </p:sp>
      <p:sp>
        <p:nvSpPr>
          <p:cNvPr id="33795" name="WordArt 6"/>
          <p:cNvSpPr>
            <a:spLocks noChangeArrowheads="1" noChangeShapeType="1"/>
          </p:cNvSpPr>
          <p:nvPr/>
        </p:nvSpPr>
        <p:spPr bwMode="auto">
          <a:xfrm>
            <a:off x="3932238" y="331788"/>
            <a:ext cx="10033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9</a:t>
            </a:r>
          </a:p>
        </p:txBody>
      </p:sp>
      <p:sp>
        <p:nvSpPr>
          <p:cNvPr id="33796" name="WordArt 6"/>
          <p:cNvSpPr>
            <a:spLocks noChangeArrowheads="1" noChangeShapeType="1"/>
          </p:cNvSpPr>
          <p:nvPr/>
        </p:nvSpPr>
        <p:spPr bwMode="auto">
          <a:xfrm>
            <a:off x="1022350" y="3194050"/>
            <a:ext cx="7154863" cy="996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Communication</a:t>
            </a:r>
          </a:p>
        </p:txBody>
      </p:sp>
      <p:sp>
        <p:nvSpPr>
          <p:cNvPr id="33797" name="WordArt 6"/>
          <p:cNvSpPr>
            <a:spLocks noChangeArrowheads="1" noChangeShapeType="1"/>
          </p:cNvSpPr>
          <p:nvPr/>
        </p:nvSpPr>
        <p:spPr bwMode="auto">
          <a:xfrm>
            <a:off x="1908175" y="2144713"/>
            <a:ext cx="5392738" cy="990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Safe and Open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2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6"/>
          <p:cNvSpPr>
            <a:spLocks noChangeArrowheads="1" noChangeShapeType="1"/>
          </p:cNvSpPr>
          <p:nvPr/>
        </p:nvSpPr>
        <p:spPr bwMode="auto">
          <a:xfrm>
            <a:off x="3214688" y="1222375"/>
            <a:ext cx="2736850" cy="5508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Ensure</a:t>
            </a:r>
          </a:p>
        </p:txBody>
      </p:sp>
      <p:sp>
        <p:nvSpPr>
          <p:cNvPr id="34819" name="WordArt 6"/>
          <p:cNvSpPr>
            <a:spLocks noChangeArrowheads="1" noChangeShapeType="1"/>
          </p:cNvSpPr>
          <p:nvPr/>
        </p:nvSpPr>
        <p:spPr bwMode="auto">
          <a:xfrm>
            <a:off x="3832225" y="331788"/>
            <a:ext cx="1422400" cy="5508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10</a:t>
            </a:r>
          </a:p>
        </p:txBody>
      </p:sp>
      <p:sp>
        <p:nvSpPr>
          <p:cNvPr id="34820" name="WordArt 6"/>
          <p:cNvSpPr>
            <a:spLocks noChangeArrowheads="1" noChangeShapeType="1"/>
          </p:cNvSpPr>
          <p:nvPr/>
        </p:nvSpPr>
        <p:spPr bwMode="auto">
          <a:xfrm>
            <a:off x="4165600" y="3386138"/>
            <a:ext cx="812800" cy="2936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In</a:t>
            </a:r>
          </a:p>
        </p:txBody>
      </p:sp>
      <p:sp>
        <p:nvSpPr>
          <p:cNvPr id="34821" name="WordArt 6"/>
          <p:cNvSpPr>
            <a:spLocks noChangeArrowheads="1" noChangeShapeType="1"/>
          </p:cNvSpPr>
          <p:nvPr/>
        </p:nvSpPr>
        <p:spPr bwMode="auto">
          <a:xfrm>
            <a:off x="1022350" y="3889375"/>
            <a:ext cx="7154863" cy="8350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Everything we Do</a:t>
            </a:r>
          </a:p>
        </p:txBody>
      </p:sp>
      <p:sp>
        <p:nvSpPr>
          <p:cNvPr id="34822" name="WordArt 6"/>
          <p:cNvSpPr>
            <a:spLocks noChangeArrowheads="1" noChangeShapeType="1"/>
          </p:cNvSpPr>
          <p:nvPr/>
        </p:nvSpPr>
        <p:spPr bwMode="auto">
          <a:xfrm>
            <a:off x="623888" y="2135188"/>
            <a:ext cx="7808912" cy="1220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Sustainability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6"/>
          <p:cNvSpPr>
            <a:spLocks noChangeArrowheads="1" noChangeShapeType="1"/>
          </p:cNvSpPr>
          <p:nvPr/>
        </p:nvSpPr>
        <p:spPr bwMode="auto">
          <a:xfrm>
            <a:off x="1001713" y="1292225"/>
            <a:ext cx="7154862" cy="28114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Values and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Commitment</a:t>
            </a:r>
          </a:p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Based Culture</a:t>
            </a:r>
          </a:p>
        </p:txBody>
      </p:sp>
      <p:sp>
        <p:nvSpPr>
          <p:cNvPr id="35843" name="WordArt 6"/>
          <p:cNvSpPr>
            <a:spLocks noChangeArrowheads="1" noChangeShapeType="1"/>
          </p:cNvSpPr>
          <p:nvPr/>
        </p:nvSpPr>
        <p:spPr bwMode="auto">
          <a:xfrm>
            <a:off x="3024188" y="484188"/>
            <a:ext cx="2825750" cy="4476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We are 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1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:\Stock Photgraphy\Golden Rain Images_S\Images already used\6-beach-sea-pho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5750"/>
            <a:ext cx="8168642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3028950"/>
            <a:ext cx="9144000" cy="10287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761"/>
            <a:ext cx="8229600" cy="1239039"/>
          </a:xfrm>
        </p:spPr>
        <p:txBody>
          <a:bodyPr/>
          <a:lstStyle/>
          <a:p>
            <a:pPr lvl="0">
              <a:defRPr/>
            </a:pPr>
            <a:r>
              <a:rPr lang="en-US" sz="9600" dirty="0" smtClean="0">
                <a:ln w="28575">
                  <a:solidFill>
                    <a:srgbClr val="0000FF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</a:t>
            </a:r>
            <a:endParaRPr lang="en-US" sz="7200" dirty="0">
              <a:ln w="28575">
                <a:solidFill>
                  <a:srgbClr val="0000FF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62455" y="28575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pic>
        <p:nvPicPr>
          <p:cNvPr id="3481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355" y="1268649"/>
            <a:ext cx="4572000" cy="25908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00400" y="215401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Integral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5800" y="895350"/>
            <a:ext cx="4389356" cy="2590800"/>
            <a:chOff x="4349676" y="1600200"/>
            <a:chExt cx="4764080" cy="2971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676" y="1600200"/>
              <a:ext cx="4764080" cy="2971800"/>
            </a:xfrm>
            <a:prstGeom prst="rect">
              <a:avLst/>
            </a:prstGeom>
          </p:spPr>
        </p:pic>
        <p:sp>
          <p:nvSpPr>
            <p:cNvPr id="17" name="WordArt 12"/>
            <p:cNvSpPr>
              <a:spLocks noChangeArrowheads="1" noChangeShapeType="1"/>
            </p:cNvSpPr>
            <p:nvPr/>
          </p:nvSpPr>
          <p:spPr bwMode="auto">
            <a:xfrm>
              <a:off x="5638800" y="2400300"/>
              <a:ext cx="2133600" cy="8892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Candara" panose="020E0502030303020204" pitchFamily="34" charset="0"/>
                </a:rPr>
                <a:t>Integral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4301"/>
            <a:ext cx="8229600" cy="1239039"/>
          </a:xfrm>
        </p:spPr>
        <p:txBody>
          <a:bodyPr/>
          <a:lstStyle/>
          <a:p>
            <a:r>
              <a:rPr lang="en-US" sz="5200" dirty="0"/>
              <a:t>Domain, </a:t>
            </a:r>
            <a:r>
              <a:rPr lang="en-US" sz="5200" dirty="0" smtClean="0"/>
              <a:t>Context, </a:t>
            </a:r>
            <a:r>
              <a:rPr lang="en-US" sz="5200" dirty="0"/>
              <a:t>Paradigm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35262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It's Your </a:t>
            </a:r>
            <a:r>
              <a:rPr lang="en-US" sz="7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Choice.</a:t>
            </a:r>
            <a:endParaRPr lang="en-US" sz="7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3408" y="1733976"/>
            <a:ext cx="3809997" cy="1466424"/>
            <a:chOff x="533403" y="2311968"/>
            <a:chExt cx="3809997" cy="1955232"/>
          </a:xfrm>
        </p:grpSpPr>
        <p:pic>
          <p:nvPicPr>
            <p:cNvPr id="10" name="Picture 4" descr="F:\Current\All Source Upcoming Gigs\AE and WV\Awakening Excellence\AE New Logo\clear-glass-bowl_mold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3" y="2311968"/>
              <a:ext cx="3809997" cy="1955232"/>
            </a:xfrm>
            <a:prstGeom prst="rect">
              <a:avLst/>
            </a:prstGeom>
            <a:noFill/>
          </p:spPr>
        </p:pic>
        <p:sp>
          <p:nvSpPr>
            <p:cNvPr id="11" name="WordArt 7"/>
            <p:cNvSpPr>
              <a:spLocks noChangeArrowheads="1" noChangeShapeType="1"/>
            </p:cNvSpPr>
            <p:nvPr/>
          </p:nvSpPr>
          <p:spPr bwMode="auto">
            <a:xfrm>
              <a:off x="1698512" y="2514600"/>
              <a:ext cx="1520032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latin typeface="Candara" panose="020E0502030303020204" pitchFamily="34" charset="0"/>
                </a:rPr>
                <a:t>Denial</a:t>
              </a:r>
            </a:p>
          </p:txBody>
        </p:sp>
        <p:sp>
          <p:nvSpPr>
            <p:cNvPr id="12" name="WordArt 8"/>
            <p:cNvSpPr>
              <a:spLocks noChangeArrowheads="1" noChangeShapeType="1"/>
            </p:cNvSpPr>
            <p:nvPr/>
          </p:nvSpPr>
          <p:spPr bwMode="auto">
            <a:xfrm>
              <a:off x="1429828" y="2971800"/>
              <a:ext cx="2057400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sp>
          <p:nvSpPr>
            <p:cNvPr id="14" name="WordArt 9"/>
            <p:cNvSpPr>
              <a:spLocks noChangeArrowheads="1" noChangeShapeType="1"/>
            </p:cNvSpPr>
            <p:nvPr/>
          </p:nvSpPr>
          <p:spPr bwMode="auto">
            <a:xfrm>
              <a:off x="1524000" y="3378766"/>
              <a:ext cx="1828800" cy="50743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Survival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199745" y="0"/>
            <a:ext cx="67818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Whole Process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219200" y="895350"/>
            <a:ext cx="6781800" cy="57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Breathe, Be </a:t>
            </a: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Present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Embrace and Vibrate Emotions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Release Limiting Beliefs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Declare New Intention</a:t>
            </a:r>
          </a:p>
          <a:p>
            <a:pPr algn="ctr"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Empowered Action</a:t>
            </a: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http://www.creatingquality.org/portals/1/fullCyc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314700"/>
            <a:ext cx="1981200" cy="1480185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6579394" y="2114550"/>
            <a:ext cx="1638300" cy="12668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Goal</a:t>
            </a:r>
            <a:endParaRPr 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3" name="WordArt 8"/>
          <p:cNvSpPr>
            <a:spLocks noChangeArrowheads="1" noChangeShapeType="1"/>
          </p:cNvSpPr>
          <p:nvPr/>
        </p:nvSpPr>
        <p:spPr bwMode="auto">
          <a:xfrm>
            <a:off x="3966766" y="2981325"/>
            <a:ext cx="958056" cy="3559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Candara" panose="020E0502030303020204" pitchFamily="34" charset="0"/>
              </a:rPr>
              <a:t> 85%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99294" y="2524125"/>
            <a:ext cx="1828800" cy="5619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5" name="WordArt 6"/>
          <p:cNvSpPr>
            <a:spLocks noChangeArrowheads="1" noChangeShapeType="1"/>
          </p:cNvSpPr>
          <p:nvPr/>
        </p:nvSpPr>
        <p:spPr bwMode="auto">
          <a:xfrm>
            <a:off x="1080294" y="2638425"/>
            <a:ext cx="1066800" cy="342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 15%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15%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667000" y="2686050"/>
            <a:ext cx="3886200" cy="285750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3810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4105275"/>
            <a:ext cx="8229600" cy="1038225"/>
          </a:xfrm>
          <a:prstGeom prst="rect">
            <a:avLst/>
          </a:prstGeom>
          <a:effectLst>
            <a:outerShdw dist="17961" dir="27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7200" smtClean="0">
                <a:solidFill>
                  <a:srgbClr val="CC0000"/>
                </a:solidFill>
              </a:rPr>
              <a:t>Team-Partnership</a:t>
            </a:r>
            <a:endParaRPr lang="en-US" altLang="en-US" sz="7200" dirty="0" smtClean="0">
              <a:solidFill>
                <a:srgbClr val="CC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19"/>
          <p:cNvSpPr/>
          <p:nvPr/>
        </p:nvSpPr>
        <p:spPr>
          <a:xfrm>
            <a:off x="2514600" y="2395538"/>
            <a:ext cx="2819400" cy="285750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6781800" y="2395538"/>
            <a:ext cx="658654" cy="285750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5334000" y="1885950"/>
            <a:ext cx="1638300" cy="12668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Goal</a:t>
            </a:r>
            <a:endParaRPr 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3" name="WordArt 8"/>
          <p:cNvSpPr>
            <a:spLocks noChangeArrowheads="1" noChangeShapeType="1"/>
          </p:cNvSpPr>
          <p:nvPr/>
        </p:nvSpPr>
        <p:spPr bwMode="auto">
          <a:xfrm>
            <a:off x="3613944" y="2711768"/>
            <a:ext cx="958056" cy="3559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80%</a:t>
            </a:r>
            <a:endParaRPr lang="en-US" sz="2400" b="1" dirty="0">
              <a:solidFill>
                <a:srgbClr val="000099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99294" y="2233613"/>
            <a:ext cx="1828800" cy="5619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5" name="WordArt 6"/>
          <p:cNvSpPr>
            <a:spLocks noChangeArrowheads="1" noChangeShapeType="1"/>
          </p:cNvSpPr>
          <p:nvPr/>
        </p:nvSpPr>
        <p:spPr bwMode="auto">
          <a:xfrm>
            <a:off x="1080294" y="2347913"/>
            <a:ext cx="1066800" cy="342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 15%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5%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440454" y="2257425"/>
            <a:ext cx="1171178" cy="5619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9" name="WordArt 6"/>
          <p:cNvSpPr>
            <a:spLocks noChangeArrowheads="1" noChangeShapeType="1"/>
          </p:cNvSpPr>
          <p:nvPr/>
        </p:nvSpPr>
        <p:spPr bwMode="auto">
          <a:xfrm>
            <a:off x="7697232" y="2371725"/>
            <a:ext cx="713978" cy="342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latin typeface="Candara" panose="020E0502030303020204" pitchFamily="34" charset="0"/>
              </a:rPr>
              <a:t>5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%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3333750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Impeccable Completions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ideachampions.com/weblogs/change-architect-sign1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7537"/>
          <a:stretch>
            <a:fillRect/>
          </a:stretch>
        </p:blipFill>
        <p:spPr bwMode="auto">
          <a:xfrm>
            <a:off x="5638800" y="2582140"/>
            <a:ext cx="3505200" cy="238991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44" y="228600"/>
            <a:ext cx="8229600" cy="1239039"/>
          </a:xfrm>
        </p:spPr>
        <p:txBody>
          <a:bodyPr/>
          <a:lstStyle/>
          <a:p>
            <a:r>
              <a:rPr lang="en-US" sz="13800" dirty="0" smtClean="0"/>
              <a:t>Change</a:t>
            </a:r>
            <a:endParaRPr lang="en-US" sz="8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5144" y="1771650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believe?</a:t>
            </a:r>
            <a:endParaRPr lang="en-US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familyfarmsgroup.com/wp-content/uploads/2012/10/Change-Sign-Square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31429"/>
          <a:stretch>
            <a:fillRect/>
          </a:stretch>
        </p:blipFill>
        <p:spPr bwMode="auto">
          <a:xfrm>
            <a:off x="5029200" y="1657350"/>
            <a:ext cx="4114800" cy="211618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44" y="133350"/>
            <a:ext cx="8229600" cy="1239039"/>
          </a:xfrm>
        </p:spPr>
        <p:txBody>
          <a:bodyPr/>
          <a:lstStyle/>
          <a:p>
            <a:r>
              <a:rPr lang="en-US" sz="6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Beliefs about Change</a:t>
            </a:r>
            <a:endParaRPr lang="en-US" sz="6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5144" y="1639103"/>
            <a:ext cx="8229600" cy="2228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Hurts</a:t>
            </a:r>
          </a:p>
          <a:p>
            <a:pPr algn="l"/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is Hard  </a:t>
            </a:r>
          </a:p>
          <a:p>
            <a:pPr algn="l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is Painful </a:t>
            </a:r>
          </a:p>
          <a:p>
            <a:pPr algn="l"/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</a:t>
            </a: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Really Happens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4" y="-171450"/>
            <a:ext cx="8229600" cy="1239039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</a:rPr>
              <a:t>Change Model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05000" y="4400550"/>
            <a:ext cx="5866606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“Change Can Be Easy”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676401" y="1466342"/>
            <a:ext cx="1" cy="2292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 type="stealth"/>
            <a:tailEnd type="oval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1624941" y="3758692"/>
            <a:ext cx="5872348" cy="1"/>
          </a:xfrm>
          <a:prstGeom prst="line">
            <a:avLst/>
          </a:prstGeom>
          <a:noFill/>
          <a:ln w="57150" cmpd="sng">
            <a:solidFill>
              <a:srgbClr val="000080"/>
            </a:solidFill>
            <a:round/>
            <a:headEnd type="oval"/>
            <a:tailEnd type="stealth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1752600" y="1173582"/>
            <a:ext cx="4914900" cy="2585110"/>
          </a:xfrm>
          <a:custGeom>
            <a:avLst/>
            <a:gdLst>
              <a:gd name="T0" fmla="*/ 0 w 2544"/>
              <a:gd name="T1" fmla="*/ 2688 h 2688"/>
              <a:gd name="T2" fmla="*/ 2112 w 2544"/>
              <a:gd name="T3" fmla="*/ 1680 h 2688"/>
              <a:gd name="T4" fmla="*/ 2544 w 2544"/>
              <a:gd name="T5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4" h="2688">
                <a:moveTo>
                  <a:pt x="0" y="2688"/>
                </a:moveTo>
                <a:cubicBezTo>
                  <a:pt x="844" y="2408"/>
                  <a:pt x="1688" y="2128"/>
                  <a:pt x="2112" y="1680"/>
                </a:cubicBezTo>
                <a:cubicBezTo>
                  <a:pt x="2536" y="1232"/>
                  <a:pt x="2472" y="272"/>
                  <a:pt x="2544" y="0"/>
                </a:cubicBezTo>
              </a:path>
            </a:pathLst>
          </a:custGeom>
          <a:noFill/>
          <a:ln w="57150" cmpd="sng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4" name="WordArt 7"/>
          <p:cNvSpPr>
            <a:spLocks noChangeArrowheads="1" noChangeShapeType="1"/>
          </p:cNvSpPr>
          <p:nvPr/>
        </p:nvSpPr>
        <p:spPr bwMode="auto">
          <a:xfrm>
            <a:off x="6858000" y="742950"/>
            <a:ext cx="115932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Crisis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6629400" y="1828800"/>
            <a:ext cx="95744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Pain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5334000" y="2800351"/>
            <a:ext cx="1946812" cy="6277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9900"/>
                </a:solidFill>
                <a:latin typeface="Candara" panose="020E0502030303020204" pitchFamily="34" charset="0"/>
              </a:rPr>
              <a:t>Discomfort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1524001" y="3943350"/>
            <a:ext cx="1531917" cy="3536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ndara" panose="020E0502030303020204" pitchFamily="34" charset="0"/>
              </a:rPr>
              <a:t> Point Easy 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24001" y="3681503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117969" y="2951761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6248401" y="2172553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6526482" y="1157476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3" name="WordArt 7"/>
          <p:cNvSpPr>
            <a:spLocks noChangeArrowheads="1" noChangeShapeType="1"/>
          </p:cNvSpPr>
          <p:nvPr/>
        </p:nvSpPr>
        <p:spPr bwMode="auto">
          <a:xfrm rot="16200000">
            <a:off x="651667" y="2257425"/>
            <a:ext cx="1314449" cy="4572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Energy and $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WordArt 7"/>
          <p:cNvSpPr>
            <a:spLocks noChangeArrowheads="1" noChangeShapeType="1"/>
          </p:cNvSpPr>
          <p:nvPr/>
        </p:nvSpPr>
        <p:spPr bwMode="auto">
          <a:xfrm>
            <a:off x="4800601" y="3943350"/>
            <a:ext cx="1219199" cy="228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Time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05000" y="4400550"/>
            <a:ext cx="5866606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“Change Can Be Easy”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676401" y="1466342"/>
            <a:ext cx="1" cy="2292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 type="stealth"/>
            <a:tailEnd type="oval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1624941" y="3758692"/>
            <a:ext cx="5872348" cy="1"/>
          </a:xfrm>
          <a:prstGeom prst="line">
            <a:avLst/>
          </a:prstGeom>
          <a:noFill/>
          <a:ln w="57150" cmpd="sng">
            <a:solidFill>
              <a:srgbClr val="000080"/>
            </a:solidFill>
            <a:round/>
            <a:headEnd type="oval"/>
            <a:tailEnd type="stealth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1752600" y="1173582"/>
            <a:ext cx="4914900" cy="2585110"/>
          </a:xfrm>
          <a:custGeom>
            <a:avLst/>
            <a:gdLst>
              <a:gd name="T0" fmla="*/ 0 w 2544"/>
              <a:gd name="T1" fmla="*/ 2688 h 2688"/>
              <a:gd name="T2" fmla="*/ 2112 w 2544"/>
              <a:gd name="T3" fmla="*/ 1680 h 2688"/>
              <a:gd name="T4" fmla="*/ 2544 w 2544"/>
              <a:gd name="T5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4" h="2688">
                <a:moveTo>
                  <a:pt x="0" y="2688"/>
                </a:moveTo>
                <a:cubicBezTo>
                  <a:pt x="844" y="2408"/>
                  <a:pt x="1688" y="2128"/>
                  <a:pt x="2112" y="1680"/>
                </a:cubicBezTo>
                <a:cubicBezTo>
                  <a:pt x="2536" y="1232"/>
                  <a:pt x="2472" y="272"/>
                  <a:pt x="2544" y="0"/>
                </a:cubicBezTo>
              </a:path>
            </a:pathLst>
          </a:custGeom>
          <a:noFill/>
          <a:ln w="57150" cmpd="sng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4" name="WordArt 7"/>
          <p:cNvSpPr>
            <a:spLocks noChangeArrowheads="1" noChangeShapeType="1"/>
          </p:cNvSpPr>
          <p:nvPr/>
        </p:nvSpPr>
        <p:spPr bwMode="auto">
          <a:xfrm>
            <a:off x="6858000" y="742950"/>
            <a:ext cx="115932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Crisis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6629400" y="1828800"/>
            <a:ext cx="95744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Pain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5334000" y="2800351"/>
            <a:ext cx="1946812" cy="6277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9900"/>
                </a:solidFill>
                <a:latin typeface="Candara" panose="020E0502030303020204" pitchFamily="34" charset="0"/>
              </a:rPr>
              <a:t>Discomfort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1524001" y="3943350"/>
            <a:ext cx="1531917" cy="3536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ndara" panose="020E0502030303020204" pitchFamily="34" charset="0"/>
              </a:rPr>
              <a:t> Point Easy 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24001" y="3681503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117969" y="2951761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6248401" y="2172553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6526482" y="1157476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3" name="WordArt 7"/>
          <p:cNvSpPr>
            <a:spLocks noChangeArrowheads="1" noChangeShapeType="1"/>
          </p:cNvSpPr>
          <p:nvPr/>
        </p:nvSpPr>
        <p:spPr bwMode="auto">
          <a:xfrm rot="16200000">
            <a:off x="333378" y="1914525"/>
            <a:ext cx="1314449" cy="4572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Energy and $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WordArt 7"/>
          <p:cNvSpPr>
            <a:spLocks noChangeArrowheads="1" noChangeShapeType="1"/>
          </p:cNvSpPr>
          <p:nvPr/>
        </p:nvSpPr>
        <p:spPr bwMode="auto">
          <a:xfrm>
            <a:off x="4800601" y="3943350"/>
            <a:ext cx="1219199" cy="228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Time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727861" y="2743200"/>
            <a:ext cx="5769429" cy="0"/>
          </a:xfrm>
          <a:prstGeom prst="line">
            <a:avLst/>
          </a:prstGeom>
          <a:ln w="762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553244" y="-171450"/>
            <a:ext cx="8229600" cy="1239039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</a:rPr>
              <a:t>Change Model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2209800" y="1577340"/>
            <a:ext cx="4876800" cy="333756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697480" y="1748790"/>
            <a:ext cx="3901440" cy="283464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246120" y="1977390"/>
            <a:ext cx="2804160" cy="210312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642360" y="2148840"/>
            <a:ext cx="2011680" cy="1508760"/>
          </a:xfrm>
          <a:prstGeom prst="ellipse">
            <a:avLst/>
          </a:prstGeom>
          <a:gradFill flip="none" rotWithShape="1"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069080" y="2320290"/>
            <a:ext cx="1158240" cy="914400"/>
          </a:xfrm>
          <a:prstGeom prst="ellipse">
            <a:avLst/>
          </a:prstGeom>
          <a:gradFill flip="none" rotWithShape="1">
            <a:gsLst>
              <a:gs pos="27000">
                <a:schemeClr val="accent6"/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3657599" y="2266950"/>
            <a:ext cx="1981201" cy="7315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96283"/>
            <a:ext cx="8229600" cy="1312383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the Nucleus of Your Reality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82374" y="331391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ever you go</a:t>
            </a:r>
          </a:p>
          <a:p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you are!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685800" y="1504950"/>
            <a:ext cx="80010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Context First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2209800" y="1577340"/>
            <a:ext cx="4876800" cy="333756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697480" y="1748790"/>
            <a:ext cx="3901440" cy="283464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246120" y="1977390"/>
            <a:ext cx="2804160" cy="210312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642360" y="2148840"/>
            <a:ext cx="2011680" cy="1508760"/>
          </a:xfrm>
          <a:prstGeom prst="ellipse">
            <a:avLst/>
          </a:prstGeom>
          <a:gradFill flip="none" rotWithShape="1"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069080" y="2320290"/>
            <a:ext cx="1158240" cy="914400"/>
          </a:xfrm>
          <a:prstGeom prst="ellipse">
            <a:avLst/>
          </a:prstGeom>
          <a:gradFill flip="none" rotWithShape="1">
            <a:gsLst>
              <a:gs pos="27000">
                <a:schemeClr val="accent6"/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3831750" y="2514601"/>
            <a:ext cx="1730851" cy="4343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3471156" y="3115785"/>
            <a:ext cx="2452036" cy="105616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Self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Life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Earth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33400" y="192567"/>
            <a:ext cx="8229600" cy="1239039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 Relationships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2209800" y="1577340"/>
            <a:ext cx="4876800" cy="333756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697480" y="1748790"/>
            <a:ext cx="3901440" cy="283464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246120" y="1977390"/>
            <a:ext cx="2804160" cy="210312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642360" y="2148840"/>
            <a:ext cx="2011680" cy="1508760"/>
          </a:xfrm>
          <a:prstGeom prst="ellipse">
            <a:avLst/>
          </a:prstGeom>
          <a:gradFill flip="none" rotWithShape="1"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3138329" y="3166111"/>
            <a:ext cx="1386840" cy="37870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Family</a:t>
            </a:r>
            <a:r>
              <a:rPr lang="en-US" dirty="0"/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3337560" y="3657600"/>
            <a:ext cx="1463040" cy="2971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Friends</a:t>
            </a:r>
            <a:r>
              <a:rPr lang="en-US" dirty="0"/>
              <a:t> </a:t>
            </a:r>
            <a:endParaRPr lang="en-US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2656681" y="4176385"/>
            <a:ext cx="3556318" cy="33846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Community/Work</a:t>
            </a:r>
          </a:p>
        </p:txBody>
      </p:sp>
      <p:sp>
        <p:nvSpPr>
          <p:cNvPr id="18" name="WordArt 11"/>
          <p:cNvSpPr>
            <a:spLocks noChangeArrowheads="1" noChangeShapeType="1"/>
          </p:cNvSpPr>
          <p:nvPr/>
        </p:nvSpPr>
        <p:spPr bwMode="auto">
          <a:xfrm>
            <a:off x="4191000" y="4617507"/>
            <a:ext cx="1159193" cy="3028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World </a:t>
            </a: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069080" y="2320290"/>
            <a:ext cx="1158240" cy="914400"/>
          </a:xfrm>
          <a:prstGeom prst="ellipse">
            <a:avLst/>
          </a:prstGeom>
          <a:gradFill flip="none" rotWithShape="1">
            <a:gsLst>
              <a:gs pos="27000">
                <a:schemeClr val="accent6"/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3831750" y="2514601"/>
            <a:ext cx="1730851" cy="4343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33400" y="133350"/>
            <a:ext cx="8229600" cy="1239039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the Nucleus 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all your Relationships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2057400" y="1228725"/>
            <a:ext cx="4876800" cy="333756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545080" y="1400175"/>
            <a:ext cx="3901440" cy="283464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25" y="-16983"/>
            <a:ext cx="6792675" cy="1239039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Nucleus?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093720" y="1628775"/>
            <a:ext cx="2804160" cy="210312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489960" y="1800225"/>
            <a:ext cx="2011680" cy="1508760"/>
          </a:xfrm>
          <a:prstGeom prst="ellipse">
            <a:avLst/>
          </a:prstGeom>
          <a:gradFill flip="none" rotWithShape="1"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2985929" y="2817496"/>
            <a:ext cx="1386840" cy="37870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Family</a:t>
            </a:r>
            <a:r>
              <a:rPr lang="en-US" dirty="0"/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3185160" y="3308985"/>
            <a:ext cx="1463040" cy="2971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Friends</a:t>
            </a:r>
            <a:r>
              <a:rPr lang="en-US" dirty="0"/>
              <a:t> </a:t>
            </a:r>
            <a:endParaRPr lang="en-US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2504281" y="3827770"/>
            <a:ext cx="3556318" cy="33846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Community/Work</a:t>
            </a:r>
          </a:p>
        </p:txBody>
      </p:sp>
      <p:sp>
        <p:nvSpPr>
          <p:cNvPr id="18" name="WordArt 11"/>
          <p:cNvSpPr>
            <a:spLocks noChangeArrowheads="1" noChangeShapeType="1"/>
          </p:cNvSpPr>
          <p:nvPr/>
        </p:nvSpPr>
        <p:spPr bwMode="auto">
          <a:xfrm>
            <a:off x="4114800" y="4282441"/>
            <a:ext cx="1082993" cy="302894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World </a:t>
            </a: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3916680" y="1971675"/>
            <a:ext cx="1158240" cy="914400"/>
          </a:xfrm>
          <a:prstGeom prst="ellipse">
            <a:avLst/>
          </a:prstGeom>
          <a:gradFill flip="none" rotWithShape="1">
            <a:gsLst>
              <a:gs pos="27000">
                <a:schemeClr val="accent6"/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3679350" y="2165986"/>
            <a:ext cx="1730851" cy="4343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2" name="WordArt 10"/>
          <p:cNvSpPr>
            <a:spLocks noChangeArrowheads="1" noChangeShapeType="1" noTextEdit="1"/>
          </p:cNvSpPr>
          <p:nvPr/>
        </p:nvSpPr>
        <p:spPr bwMode="auto">
          <a:xfrm>
            <a:off x="6629400" y="1200150"/>
            <a:ext cx="2111851" cy="4000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1" name="WordArt 10"/>
          <p:cNvSpPr>
            <a:spLocks noChangeArrowheads="1" noChangeShapeType="1" noTextEdit="1"/>
          </p:cNvSpPr>
          <p:nvPr/>
        </p:nvSpPr>
        <p:spPr bwMode="auto">
          <a:xfrm>
            <a:off x="7162800" y="1739569"/>
            <a:ext cx="1277999" cy="94076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Self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Life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Earth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2209800" y="1504950"/>
            <a:ext cx="4876800" cy="333756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697480" y="1676400"/>
            <a:ext cx="3901440" cy="283464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3246120" y="1905000"/>
            <a:ext cx="2804160" cy="2103120"/>
          </a:xfrm>
          <a:prstGeom prst="ellipse">
            <a:avLst/>
          </a:prstGeom>
          <a:gradFill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642360" y="2076450"/>
            <a:ext cx="2011680" cy="1508760"/>
          </a:xfrm>
          <a:prstGeom prst="ellipse">
            <a:avLst/>
          </a:prstGeom>
          <a:gradFill flip="none" rotWithShape="1">
            <a:gsLst>
              <a:gs pos="27000">
                <a:srgbClr val="FFC000">
                  <a:alpha val="79000"/>
                </a:srgbClr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3138329" y="3093721"/>
            <a:ext cx="1386840" cy="37870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Family</a:t>
            </a:r>
            <a:r>
              <a:rPr lang="en-US" dirty="0"/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3337560" y="3585210"/>
            <a:ext cx="1463040" cy="2971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Friends</a:t>
            </a:r>
            <a:r>
              <a:rPr lang="en-US" dirty="0"/>
              <a:t> </a:t>
            </a:r>
            <a:endParaRPr lang="en-US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2656681" y="4103995"/>
            <a:ext cx="3556318" cy="33846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Community/Work</a:t>
            </a:r>
          </a:p>
        </p:txBody>
      </p:sp>
      <p:sp>
        <p:nvSpPr>
          <p:cNvPr id="18" name="WordArt 11"/>
          <p:cNvSpPr>
            <a:spLocks noChangeArrowheads="1" noChangeShapeType="1"/>
          </p:cNvSpPr>
          <p:nvPr/>
        </p:nvSpPr>
        <p:spPr bwMode="auto">
          <a:xfrm>
            <a:off x="4191000" y="4545117"/>
            <a:ext cx="1159193" cy="3028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rgbClr val="000099"/>
                </a:solidFill>
                <a:latin typeface="Candara" panose="020E0502030303020204" pitchFamily="34" charset="0"/>
              </a:rPr>
              <a:t>World </a:t>
            </a:r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069080" y="2247900"/>
            <a:ext cx="1158240" cy="914400"/>
          </a:xfrm>
          <a:prstGeom prst="ellipse">
            <a:avLst/>
          </a:prstGeom>
          <a:gradFill flip="none" rotWithShape="1">
            <a:gsLst>
              <a:gs pos="27000">
                <a:schemeClr val="accent6"/>
              </a:gs>
              <a:gs pos="44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99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3831750" y="2442211"/>
            <a:ext cx="1730851" cy="43434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Nucleus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122170" y="-247650"/>
            <a:ext cx="8229600" cy="1239039"/>
          </a:xfrm>
        </p:spPr>
        <p:txBody>
          <a:bodyPr/>
          <a:lstStyle/>
          <a:p>
            <a:pPr algn="l"/>
            <a:r>
              <a:rPr lang="en-US" sz="6000" dirty="0" smtClean="0"/>
              <a:t>Nucleus Effect</a:t>
            </a:r>
            <a:endParaRPr lang="en-US" sz="60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57400" y="41831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 smtClean="0"/>
              <a:t>Nucleus Power</a:t>
            </a:r>
            <a:endParaRPr lang="en-US" sz="6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44" y="685800"/>
            <a:ext cx="8229600" cy="1239039"/>
          </a:xfrm>
        </p:spPr>
        <p:txBody>
          <a:bodyPr/>
          <a:lstStyle/>
          <a:p>
            <a:r>
              <a:rPr lang="en-US" sz="19900" dirty="0" smtClean="0"/>
              <a:t>1400</a:t>
            </a:r>
            <a:endParaRPr lang="en-US" sz="11500" dirty="0"/>
          </a:p>
        </p:txBody>
      </p:sp>
      <p:pic>
        <p:nvPicPr>
          <p:cNvPr id="39938" name="Picture 2" descr="http://upload.wikimedia.org/wikipedia/commons/thumb/c/c0/Cortisol-3D-balls.png/800px-Cortisol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5791200" cy="2584323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2.timeinc.net/health/images/slides/stress-unhappy-face-4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114550"/>
            <a:ext cx="3810000" cy="28575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47725"/>
            <a:ext cx="8229600" cy="1239039"/>
          </a:xfrm>
        </p:spPr>
        <p:txBody>
          <a:bodyPr/>
          <a:lstStyle/>
          <a:p>
            <a:r>
              <a:rPr lang="en-US" sz="19900" dirty="0" smtClean="0"/>
              <a:t>Stress</a:t>
            </a:r>
            <a:endParaRPr lang="en-US" sz="1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42950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199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endParaRPr lang="en-US" sz="115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971801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CC0000"/>
                </a:solidFill>
                <a:latin typeface="Candara" panose="020E0502030303020204" pitchFamily="34" charset="0"/>
              </a:rPr>
              <a:t>Is an Alert</a:t>
            </a:r>
            <a:r>
              <a:rPr lang="en-US" sz="8000" b="1" dirty="0">
                <a:solidFill>
                  <a:srgbClr val="CC000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1190625"/>
            <a:ext cx="8229600" cy="1239039"/>
          </a:xfrm>
        </p:spPr>
        <p:txBody>
          <a:bodyPr/>
          <a:lstStyle/>
          <a:p>
            <a:r>
              <a:rPr lang="en-US" sz="199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endParaRPr lang="en-US" sz="115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stressreleasetechnology.com/myimages/testimoni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28950"/>
            <a:ext cx="8401050" cy="166449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1676400"/>
          </a:xfrm>
        </p:spPr>
        <p:txBody>
          <a:bodyPr/>
          <a:lstStyle/>
          <a:p>
            <a:r>
              <a:rPr lang="en-US" sz="13800" dirty="0" smtClean="0"/>
              <a:t>Stress</a:t>
            </a:r>
            <a:endParaRPr lang="en-US" sz="8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742950"/>
            <a:ext cx="8229600" cy="2867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13800" dirty="0" smtClean="0"/>
              <a:t>Release</a:t>
            </a:r>
            <a:endParaRPr lang="en-US" sz="8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66750"/>
            <a:ext cx="7848600" cy="2867025"/>
          </a:xfrm>
        </p:spPr>
        <p:txBody>
          <a:bodyPr/>
          <a:lstStyle/>
          <a:p>
            <a:pPr>
              <a:defRPr/>
            </a:pPr>
            <a:r>
              <a:rPr lang="en-US" sz="138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13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0 Sec Burst</a:t>
            </a:r>
            <a:endParaRPr lang="en-US" sz="8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3009111"/>
            <a:ext cx="8229600" cy="1239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Burst</a:t>
            </a:r>
          </a:p>
        </p:txBody>
      </p:sp>
      <p:pic>
        <p:nvPicPr>
          <p:cNvPr id="6" name="Picture 5" descr="http://ak0.picdn.net/shutterstock/videos/555445/preview/stock-footage-glowing-colorful-sunburst-background-loop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193941" y="660853"/>
            <a:ext cx="3923816" cy="16084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9502" y="195603"/>
            <a:ext cx="5106473" cy="2515399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9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0 Sec Burst</a:t>
            </a:r>
            <a:endParaRPr lang="en-US" sz="9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AutoShape 2"/>
          <p:cNvSpPr>
            <a:spLocks noChangeArrowheads="1"/>
          </p:cNvSpPr>
          <p:nvPr/>
        </p:nvSpPr>
        <p:spPr bwMode="auto">
          <a:xfrm>
            <a:off x="4710113" y="1782763"/>
            <a:ext cx="4114800" cy="14859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3366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72707" name="WordArt 4"/>
          <p:cNvSpPr>
            <a:spLocks noChangeArrowheads="1" noChangeShapeType="1"/>
          </p:cNvSpPr>
          <p:nvPr/>
        </p:nvSpPr>
        <p:spPr bwMode="auto">
          <a:xfrm>
            <a:off x="1485900" y="3810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Context and Content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2709" name="WordArt 4"/>
          <p:cNvSpPr>
            <a:spLocks noChangeArrowheads="1" noChangeShapeType="1"/>
          </p:cNvSpPr>
          <p:nvPr/>
        </p:nvSpPr>
        <p:spPr bwMode="auto">
          <a:xfrm>
            <a:off x="2043114" y="4195177"/>
            <a:ext cx="5272087" cy="54827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he Bowl and The Fruit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2710" name="Picture 8" descr="http://theworldsbestever.com/blog/wp-content/uploads/2010/07/roe-ethridge-moldy-fruit-bow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8" b="18520"/>
          <a:stretch>
            <a:fillRect/>
          </a:stretch>
        </p:blipFill>
        <p:spPr bwMode="auto">
          <a:xfrm>
            <a:off x="255590" y="1492250"/>
            <a:ext cx="3895725" cy="2438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10" descr="http://www.motortimeonline.com/Gallery/articles/876/preview/articles876_04031311442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4126" r="4024" b="3729"/>
          <a:stretch>
            <a:fillRect/>
          </a:stretch>
        </p:blipFill>
        <p:spPr bwMode="auto">
          <a:xfrm>
            <a:off x="4397376" y="1503364"/>
            <a:ext cx="4557713" cy="2427287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8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90600" y="742950"/>
            <a:ext cx="2819400" cy="2590800"/>
          </a:xfrm>
          <a:prstGeom prst="ellipse">
            <a:avLst/>
          </a:prstGeom>
          <a:solidFill>
            <a:srgbClr val="FFFFFF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3" name="WordArt 7"/>
          <p:cNvSpPr>
            <a:spLocks noChangeArrowheads="1" noChangeShapeType="1"/>
          </p:cNvSpPr>
          <p:nvPr/>
        </p:nvSpPr>
        <p:spPr bwMode="auto">
          <a:xfrm>
            <a:off x="1219200" y="1303735"/>
            <a:ext cx="6400800" cy="195381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Awakening Excellence</a:t>
            </a:r>
            <a:endParaRPr lang="en-US" sz="4000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Excellence.2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topworldpost.com/wp-content/uploads/2014/01/oce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1371600"/>
            <a:ext cx="6200365" cy="34861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9600" dirty="0" smtClean="0"/>
              <a:t>Five Islands</a:t>
            </a:r>
            <a:endParaRPr lang="en-US" sz="7200" dirty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438400" y="1485900"/>
            <a:ext cx="4267200" cy="3028950"/>
            <a:chOff x="1536" y="1248"/>
            <a:chExt cx="2688" cy="2544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rgbClr val="586D2D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solidFill>
                  <a:srgbClr val="586D2D"/>
                </a:solidFill>
                <a:latin typeface="Times"/>
                <a:cs typeface="Arial" charset="0"/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rgbClr val="586D2D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solidFill>
                  <a:srgbClr val="586D2D"/>
                </a:solidFill>
                <a:latin typeface="Times"/>
                <a:cs typeface="Arial" charset="0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rgbClr val="586D2D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solidFill>
                  <a:srgbClr val="586D2D"/>
                </a:solidFill>
                <a:latin typeface="Times"/>
                <a:cs typeface="Arial" charset="0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rgbClr val="586D2D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solidFill>
                  <a:srgbClr val="586D2D"/>
                </a:solidFill>
                <a:latin typeface="Times"/>
                <a:cs typeface="Arial" charset="0"/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2640" y="2256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rgbClr val="586D2D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solidFill>
                  <a:srgbClr val="586D2D"/>
                </a:solidFill>
                <a:latin typeface="Times"/>
                <a:cs typeface="Arial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15"/>
          <p:cNvGrpSpPr>
            <a:grpSpLocks/>
          </p:cNvGrpSpPr>
          <p:nvPr/>
        </p:nvGrpSpPr>
        <p:grpSpPr bwMode="auto">
          <a:xfrm>
            <a:off x="3600450" y="2000250"/>
            <a:ext cx="2133600" cy="1485900"/>
            <a:chOff x="1536" y="1248"/>
            <a:chExt cx="2688" cy="2544"/>
          </a:xfrm>
        </p:grpSpPr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2640" y="2256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400">
                <a:solidFill>
                  <a:schemeClr val="tx2"/>
                </a:solidFill>
              </a:endParaRPr>
            </a:p>
            <a:p>
              <a:pPr algn="ctr" eaLnBrk="1" hangingPunct="1"/>
              <a:endParaRPr lang="en-US" altLang="en-US"/>
            </a:p>
          </p:txBody>
        </p:sp>
      </p:grpSp>
      <p:grpSp>
        <p:nvGrpSpPr>
          <p:cNvPr id="48" name="Group 4"/>
          <p:cNvGrpSpPr>
            <a:grpSpLocks/>
          </p:cNvGrpSpPr>
          <p:nvPr/>
        </p:nvGrpSpPr>
        <p:grpSpPr bwMode="auto">
          <a:xfrm>
            <a:off x="195055" y="2485581"/>
            <a:ext cx="2133600" cy="1485900"/>
            <a:chOff x="1536" y="1248"/>
            <a:chExt cx="2688" cy="2544"/>
          </a:xfrm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0" y="2255"/>
              <a:ext cx="528" cy="53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</p:grpSp>
      <p:grpSp>
        <p:nvGrpSpPr>
          <p:cNvPr id="71" name="Group 27"/>
          <p:cNvGrpSpPr>
            <a:grpSpLocks/>
          </p:cNvGrpSpPr>
          <p:nvPr/>
        </p:nvGrpSpPr>
        <p:grpSpPr bwMode="auto">
          <a:xfrm>
            <a:off x="6629400" y="2495550"/>
            <a:ext cx="2133600" cy="1485900"/>
            <a:chOff x="1536" y="1248"/>
            <a:chExt cx="2688" cy="2544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3" name="Oval 29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4" name="Oval 30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5" name="Oval 31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2640" y="2255"/>
              <a:ext cx="528" cy="53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239039"/>
          </a:xfrm>
        </p:spPr>
        <p:txBody>
          <a:bodyPr/>
          <a:lstStyle/>
          <a:p>
            <a:r>
              <a:rPr lang="en-US" sz="9600" dirty="0" smtClean="0"/>
              <a:t>Relationships</a:t>
            </a:r>
            <a:endParaRPr lang="en-US" sz="7200" dirty="0"/>
          </a:p>
        </p:txBody>
      </p:sp>
      <p:sp>
        <p:nvSpPr>
          <p:cNvPr id="22" name="Date Placeholder 1"/>
          <p:cNvSpPr txBox="1">
            <a:spLocks/>
          </p:cNvSpPr>
          <p:nvPr/>
        </p:nvSpPr>
        <p:spPr>
          <a:xfrm>
            <a:off x="7448550" y="1885950"/>
            <a:ext cx="4572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23" name="Date Placeholder 1"/>
          <p:cNvSpPr txBox="1">
            <a:spLocks/>
          </p:cNvSpPr>
          <p:nvPr/>
        </p:nvSpPr>
        <p:spPr>
          <a:xfrm>
            <a:off x="4495800" y="1428750"/>
            <a:ext cx="4572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 21"/>
          <p:cNvSpPr>
            <a:spLocks noChangeShapeType="1"/>
          </p:cNvSpPr>
          <p:nvPr/>
        </p:nvSpPr>
        <p:spPr bwMode="auto">
          <a:xfrm flipV="1">
            <a:off x="3810000" y="2152650"/>
            <a:ext cx="15240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3810000" y="2152650"/>
            <a:ext cx="1600200" cy="1085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3886200" y="203835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 flipV="1">
            <a:off x="5410200" y="22098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85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 flipV="1">
            <a:off x="3733800" y="22098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grpSp>
        <p:nvGrpSpPr>
          <p:cNvPr id="71" name="Group 27"/>
          <p:cNvGrpSpPr>
            <a:grpSpLocks/>
          </p:cNvGrpSpPr>
          <p:nvPr/>
        </p:nvGrpSpPr>
        <p:grpSpPr bwMode="auto">
          <a:xfrm>
            <a:off x="3505200" y="1924050"/>
            <a:ext cx="2133600" cy="1485900"/>
            <a:chOff x="1536" y="1248"/>
            <a:chExt cx="2688" cy="2544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1536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3" name="Oval 29"/>
            <p:cNvSpPr>
              <a:spLocks noChangeArrowheads="1"/>
            </p:cNvSpPr>
            <p:nvPr/>
          </p:nvSpPr>
          <p:spPr bwMode="auto">
            <a:xfrm>
              <a:off x="3648" y="1248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4" name="Oval 30"/>
            <p:cNvSpPr>
              <a:spLocks noChangeArrowheads="1"/>
            </p:cNvSpPr>
            <p:nvPr/>
          </p:nvSpPr>
          <p:spPr bwMode="auto">
            <a:xfrm>
              <a:off x="1584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5" name="Oval 31"/>
            <p:cNvSpPr>
              <a:spLocks noChangeArrowheads="1"/>
            </p:cNvSpPr>
            <p:nvPr/>
          </p:nvSpPr>
          <p:spPr bwMode="auto">
            <a:xfrm>
              <a:off x="3696" y="3264"/>
              <a:ext cx="528" cy="528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2640" y="2255"/>
              <a:ext cx="528" cy="530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4400">
                <a:solidFill>
                  <a:schemeClr val="tx2"/>
                </a:solidFill>
                <a:latin typeface="Times"/>
                <a:cs typeface="Arial" charset="0"/>
              </a:endParaRPr>
            </a:p>
            <a:p>
              <a:pPr algn="ctr">
                <a:defRPr/>
              </a:pPr>
              <a:endParaRPr lang="en-US" altLang="en-US">
                <a:latin typeface="Times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4825" y="1144012"/>
            <a:ext cx="824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Are the Foundation of All Economics</a:t>
            </a:r>
            <a:endParaRPr lang="en-US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026" y="3534311"/>
            <a:ext cx="8715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ndara" panose="020E0502030303020204" pitchFamily="34" charset="0"/>
              </a:rPr>
              <a:t>Higher </a:t>
            </a:r>
            <a:r>
              <a:rPr lang="en-US" sz="4000" b="1" dirty="0" smtClean="0">
                <a:solidFill>
                  <a:srgbClr val="0000FF"/>
                </a:solidFill>
                <a:latin typeface="Candara" panose="020E0502030303020204" pitchFamily="34" charset="0"/>
              </a:rPr>
              <a:t>Connectivity &amp; Functionality </a:t>
            </a:r>
            <a:r>
              <a:rPr lang="en-US" sz="4000" b="1" dirty="0">
                <a:solidFill>
                  <a:srgbClr val="0000FF"/>
                </a:solidFill>
                <a:latin typeface="Candara" panose="020E0502030303020204" pitchFamily="34" charset="0"/>
              </a:rPr>
              <a:t>= </a:t>
            </a:r>
            <a:endParaRPr lang="en-US" sz="4000" b="1" dirty="0" smtClean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Higher </a:t>
            </a:r>
            <a:r>
              <a:rPr lang="en-US" sz="4000" b="1" dirty="0">
                <a:solidFill>
                  <a:srgbClr val="FF0000"/>
                </a:solidFill>
                <a:latin typeface="Candara" panose="020E0502030303020204" pitchFamily="34" charset="0"/>
              </a:rPr>
              <a:t>Economic Potential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5300" y="-38889"/>
            <a:ext cx="8229600" cy="1239039"/>
          </a:xfrm>
        </p:spPr>
        <p:txBody>
          <a:bodyPr/>
          <a:lstStyle/>
          <a:p>
            <a:r>
              <a:rPr lang="en-US" sz="9600" dirty="0" smtClean="0"/>
              <a:t>Relationships</a:t>
            </a:r>
            <a:endParaRPr lang="en-US" sz="7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micmalta.azurewebsites.net/Media/Default/BlogPost/blog/communicate.jpg"/>
          <p:cNvPicPr>
            <a:picLocks noChangeAspect="1" noChangeArrowheads="1"/>
          </p:cNvPicPr>
          <p:nvPr/>
        </p:nvPicPr>
        <p:blipFill>
          <a:blip r:embed="rId3" cstate="print"/>
          <a:srcRect l="4247" t="10003" b="12958"/>
          <a:stretch>
            <a:fillRect/>
          </a:stretch>
        </p:blipFill>
        <p:spPr bwMode="auto">
          <a:xfrm>
            <a:off x="3811836" y="3015865"/>
            <a:ext cx="4935340" cy="19830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025525" y="906328"/>
            <a:ext cx="70929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7200" b="1" dirty="0">
                <a:solidFill>
                  <a:srgbClr val="0000CC"/>
                </a:solidFill>
                <a:latin typeface="Candara" pitchFamily="34" charset="0"/>
              </a:rPr>
              <a:t>Empowered </a:t>
            </a:r>
          </a:p>
          <a:p>
            <a:pPr algn="ctr" eaLnBrk="1" hangingPunct="1"/>
            <a:r>
              <a:rPr lang="en-US" altLang="en-US" sz="7200" b="1" dirty="0" smtClean="0">
                <a:solidFill>
                  <a:srgbClr val="0000CC"/>
                </a:solidFill>
                <a:latin typeface="Candara" pitchFamily="34" charset="0"/>
              </a:rPr>
              <a:t>Communication.1</a:t>
            </a:r>
            <a:endParaRPr lang="en-US" altLang="en-US" sz="7200" b="1" dirty="0">
              <a:solidFill>
                <a:srgbClr val="0000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media02.hongkiat.com/effective-communications-designers/communication-patte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763" y="2493499"/>
            <a:ext cx="4762500" cy="216455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285875" y="237821"/>
            <a:ext cx="65468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7200" b="1">
                <a:solidFill>
                  <a:srgbClr val="000099"/>
                </a:solidFill>
                <a:latin typeface="Candara" pitchFamily="34" charset="0"/>
              </a:rPr>
              <a:t>Empowered Communication 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959473" y="2275411"/>
            <a:ext cx="72250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dirty="0"/>
              <a:t> </a:t>
            </a:r>
            <a:r>
              <a:rPr lang="en-US" alt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Creates Results </a:t>
            </a:r>
          </a:p>
        </p:txBody>
      </p:sp>
    </p:spTree>
    <p:extLst>
      <p:ext uri="{BB962C8B-B14F-4D97-AF65-F5344CB8AC3E}">
        <p14:creationId xmlns:p14="http://schemas.microsoft.com/office/powerpoint/2010/main" val="2533745668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4476" y="799671"/>
            <a:ext cx="5334000" cy="4000501"/>
          </a:xfrm>
          <a:prstGeom prst="rect">
            <a:avLst/>
          </a:prstGeom>
          <a:noFill/>
        </p:spPr>
      </p:pic>
      <p:sp>
        <p:nvSpPr>
          <p:cNvPr id="81922" name="Rectangle 1"/>
          <p:cNvSpPr>
            <a:spLocks noChangeArrowheads="1"/>
          </p:cNvSpPr>
          <p:nvPr/>
        </p:nvSpPr>
        <p:spPr bwMode="auto">
          <a:xfrm>
            <a:off x="517525" y="107870"/>
            <a:ext cx="81549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000099"/>
                </a:solidFill>
                <a:latin typeface="Candara" pitchFamily="34" charset="0"/>
              </a:rPr>
              <a:t>Empowered Communication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301776" y="841397"/>
            <a:ext cx="2311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Requires</a:t>
            </a:r>
            <a:endParaRPr lang="en-US" altLang="en-US" sz="88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1121693" y="1525957"/>
            <a:ext cx="667201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0099"/>
                </a:solidFill>
                <a:latin typeface="Candara" pitchFamily="34" charset="0"/>
              </a:rPr>
              <a:t>Active Listening</a:t>
            </a:r>
          </a:p>
          <a:p>
            <a:pPr algn="ctr"/>
            <a:r>
              <a:rPr lang="en-US" sz="5400" b="1" dirty="0">
                <a:solidFill>
                  <a:srgbClr val="000099"/>
                </a:solidFill>
                <a:latin typeface="Candara" pitchFamily="34" charset="0"/>
              </a:rPr>
              <a:t>Empowered Requests</a:t>
            </a:r>
          </a:p>
          <a:p>
            <a:pPr algn="ctr"/>
            <a:r>
              <a:rPr lang="en-US" sz="5400" b="1" dirty="0">
                <a:solidFill>
                  <a:srgbClr val="000099"/>
                </a:solidFill>
                <a:latin typeface="Candara" pitchFamily="34" charset="0"/>
              </a:rPr>
              <a:t>Empowered Promises</a:t>
            </a:r>
            <a:endParaRPr lang="en-US" sz="48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80993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managingamericans.com/pub/images/20121004110119_activeliste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729" y="2884798"/>
            <a:ext cx="4048125" cy="20145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298575" y="125017"/>
            <a:ext cx="654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Empowered Communication </a:t>
            </a:r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76200" y="954941"/>
            <a:ext cx="845185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/>
              <a:t> </a:t>
            </a:r>
            <a:r>
              <a:rPr lang="en-US" altLang="en-US" sz="4800" b="1" dirty="0">
                <a:solidFill>
                  <a:srgbClr val="000099"/>
                </a:solidFill>
                <a:latin typeface="Candara" pitchFamily="34" charset="0"/>
              </a:rPr>
              <a:t>Active Listening</a:t>
            </a:r>
          </a:p>
          <a:p>
            <a:pPr algn="ctr" eaLnBrk="1" hangingPunct="1"/>
            <a:r>
              <a:rPr lang="en-US" altLang="en-US" sz="80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"Clarity Brings </a:t>
            </a:r>
          </a:p>
          <a:p>
            <a:pPr algn="ctr" eaLnBrk="1" hangingPunct="1"/>
            <a:r>
              <a:rPr lang="en-US" alt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Power."</a:t>
            </a:r>
            <a:endParaRPr lang="en-US" alt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91714"/>
      </p:ext>
    </p:extLst>
  </p:cSld>
  <p:clrMapOvr>
    <a:masterClrMapping/>
  </p:clrMapOvr>
  <p:transition advTm="2897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298575" y="40712"/>
            <a:ext cx="654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Empowered Communication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446" y="507618"/>
            <a:ext cx="7507111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ＭＳ Ｐゴシック" charset="0"/>
                <a:cs typeface="Arial" charset="0"/>
              </a:rPr>
              <a:t>Actively Listen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ＭＳ Ｐゴシック" charset="0"/>
                <a:cs typeface="Arial" charset="0"/>
              </a:rPr>
              <a:t>to</a:t>
            </a:r>
            <a:endParaRPr lang="en-US" sz="3200" b="1" dirty="0">
              <a:solidFill>
                <a:srgbClr val="CC3300"/>
              </a:solidFill>
              <a:latin typeface="Candara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446" y="1337698"/>
            <a:ext cx="7507111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ＭＳ Ｐゴシック" charset="0"/>
                <a:cs typeface="Arial" charset="0"/>
              </a:rPr>
              <a:t>What </a:t>
            </a:r>
            <a:r>
              <a:rPr lang="en-US" sz="7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ＭＳ Ｐゴシック" charset="0"/>
                <a:cs typeface="Arial" charset="0"/>
              </a:rPr>
              <a:t>is </a:t>
            </a:r>
            <a:r>
              <a:rPr 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charset="0"/>
                <a:ea typeface="ＭＳ Ｐゴシック" charset="0"/>
                <a:cs typeface="Arial" charset="0"/>
              </a:rPr>
              <a:t>Said</a:t>
            </a:r>
            <a:endParaRPr lang="en-US" b="1" dirty="0">
              <a:solidFill>
                <a:srgbClr val="CC3300"/>
              </a:solidFill>
              <a:latin typeface="Candara" charset="0"/>
              <a:ea typeface="ＭＳ Ｐゴシック" charset="0"/>
              <a:cs typeface="Arial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00856" y="2748975"/>
            <a:ext cx="8142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0066"/>
                </a:solidFill>
                <a:latin typeface="Candara" pitchFamily="34" charset="0"/>
              </a:rPr>
              <a:t>For </a:t>
            </a:r>
            <a:r>
              <a:rPr lang="en-US" altLang="en-US" sz="3200" b="1" dirty="0" smtClean="0">
                <a:solidFill>
                  <a:srgbClr val="000066"/>
                </a:solidFill>
                <a:latin typeface="Candara" pitchFamily="34" charset="0"/>
              </a:rPr>
              <a:t>clarity</a:t>
            </a:r>
            <a:endParaRPr lang="en-US" altLang="en-US" sz="2800" b="1" dirty="0">
              <a:solidFill>
                <a:srgbClr val="800000"/>
              </a:solidFill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339" y="2215575"/>
            <a:ext cx="750711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CC3300"/>
                </a:solidFill>
                <a:latin typeface="Candara" charset="0"/>
                <a:ea typeface="ＭＳ Ｐゴシック" charset="0"/>
                <a:cs typeface="Arial" charset="0"/>
              </a:rPr>
              <a:t>    </a:t>
            </a:r>
            <a:r>
              <a:rPr lang="en-US" sz="2800" b="1" dirty="0">
                <a:solidFill>
                  <a:srgbClr val="CC3300"/>
                </a:solidFill>
                <a:latin typeface="Candara" charset="0"/>
                <a:ea typeface="ＭＳ Ｐゴシック" charset="0"/>
                <a:cs typeface="Arial" charset="0"/>
              </a:rPr>
              <a:t>(Hear, See, Feel and Sense) 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32271" y="3126748"/>
            <a:ext cx="814228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5400" b="1" dirty="0" smtClean="0">
                <a:solidFill>
                  <a:srgbClr val="0000CC"/>
                </a:solidFill>
                <a:latin typeface="Candara" pitchFamily="34" charset="0"/>
              </a:rPr>
              <a:t>Repeat what was Said. </a:t>
            </a:r>
          </a:p>
          <a:p>
            <a:pPr algn="ctr"/>
            <a:r>
              <a:rPr lang="en-US" altLang="en-US" sz="2800" b="1" dirty="0" smtClean="0">
                <a:solidFill>
                  <a:srgbClr val="800000"/>
                </a:solidFill>
                <a:latin typeface="Candara" pitchFamily="34" charset="0"/>
              </a:rPr>
              <a:t> "Is what I have repeated correct?”</a:t>
            </a:r>
            <a:endParaRPr lang="en-US" altLang="en-US" sz="2800" b="1" dirty="0">
              <a:solidFill>
                <a:srgbClr val="8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1140"/>
      </p:ext>
    </p:extLst>
  </p:cSld>
  <p:clrMapOvr>
    <a:masterClrMapping/>
  </p:clrMapOvr>
  <p:transition advTm="596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/>
          </p:cNvSpPr>
          <p:nvPr/>
        </p:nvSpPr>
        <p:spPr bwMode="auto">
          <a:xfrm>
            <a:off x="2819400" y="3829050"/>
            <a:ext cx="39624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It's Your Choice</a:t>
            </a:r>
          </a:p>
        </p:txBody>
      </p:sp>
      <p:sp>
        <p:nvSpPr>
          <p:cNvPr id="15363" name="AutoShape 4"/>
          <p:cNvSpPr>
            <a:spLocks noChangeArrowheads="1"/>
          </p:cNvSpPr>
          <p:nvPr/>
        </p:nvSpPr>
        <p:spPr bwMode="auto">
          <a:xfrm>
            <a:off x="457200" y="1771650"/>
            <a:ext cx="4114800" cy="14859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4" name="WordArt 5"/>
          <p:cNvSpPr>
            <a:spLocks noChangeArrowheads="1" noChangeShapeType="1"/>
          </p:cNvSpPr>
          <p:nvPr/>
        </p:nvSpPr>
        <p:spPr bwMode="auto">
          <a:xfrm>
            <a:off x="1981200" y="1885950"/>
            <a:ext cx="1143000" cy="228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Denial</a:t>
            </a:r>
          </a:p>
        </p:txBody>
      </p:sp>
      <p:sp>
        <p:nvSpPr>
          <p:cNvPr id="15365" name="WordArt 6"/>
          <p:cNvSpPr>
            <a:spLocks noChangeArrowheads="1" noChangeShapeType="1"/>
          </p:cNvSpPr>
          <p:nvPr/>
        </p:nvSpPr>
        <p:spPr bwMode="auto">
          <a:xfrm>
            <a:off x="1828800" y="2171700"/>
            <a:ext cx="1447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Addiction</a:t>
            </a:r>
          </a:p>
        </p:txBody>
      </p:sp>
      <p:sp>
        <p:nvSpPr>
          <p:cNvPr id="15366" name="WordArt 7"/>
          <p:cNvSpPr>
            <a:spLocks noChangeArrowheads="1" noChangeShapeType="1"/>
          </p:cNvSpPr>
          <p:nvPr/>
        </p:nvSpPr>
        <p:spPr bwMode="auto">
          <a:xfrm>
            <a:off x="1828800" y="2514600"/>
            <a:ext cx="1447800" cy="2857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Survival</a:t>
            </a:r>
          </a:p>
        </p:txBody>
      </p:sp>
      <p:sp>
        <p:nvSpPr>
          <p:cNvPr id="15367" name="AutoShape 8"/>
          <p:cNvSpPr>
            <a:spLocks noChangeArrowheads="1"/>
          </p:cNvSpPr>
          <p:nvPr/>
        </p:nvSpPr>
        <p:spPr bwMode="auto">
          <a:xfrm>
            <a:off x="4876800" y="1828800"/>
            <a:ext cx="3886200" cy="1428750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1485900" y="3810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Domain,  Context,  Paradigm</a:t>
            </a:r>
          </a:p>
        </p:txBody>
      </p:sp>
      <p:sp>
        <p:nvSpPr>
          <p:cNvPr id="15369" name="WordArt 5"/>
          <p:cNvSpPr>
            <a:spLocks noChangeArrowheads="1" noChangeShapeType="1"/>
          </p:cNvSpPr>
          <p:nvPr/>
        </p:nvSpPr>
        <p:spPr bwMode="auto">
          <a:xfrm>
            <a:off x="6035675" y="2439591"/>
            <a:ext cx="1536700" cy="50125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Integral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8446" y="564703"/>
            <a:ext cx="75071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>
                <a:solidFill>
                  <a:srgbClr val="000099"/>
                </a:solidFill>
                <a:latin typeface="Candara" charset="0"/>
                <a:ea typeface="ＭＳ Ｐゴシック" charset="0"/>
                <a:cs typeface="Arial" charset="0"/>
              </a:rPr>
              <a:t>Actively </a:t>
            </a:r>
            <a:r>
              <a:rPr lang="en-US" sz="3600" b="1" dirty="0" smtClean="0">
                <a:solidFill>
                  <a:srgbClr val="000099"/>
                </a:solidFill>
                <a:latin typeface="Candara" charset="0"/>
                <a:ea typeface="ＭＳ Ｐゴシック" charset="0"/>
                <a:cs typeface="Arial" charset="0"/>
              </a:rPr>
              <a:t>Listen</a:t>
            </a:r>
            <a:endParaRPr lang="en-US" sz="3600" b="1" dirty="0">
              <a:solidFill>
                <a:srgbClr val="000099"/>
              </a:solidFill>
              <a:latin typeface="Candara" charset="0"/>
              <a:ea typeface="ＭＳ Ｐゴシック" charset="0"/>
              <a:cs typeface="Arial" charset="0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298575" y="53682"/>
            <a:ext cx="6546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Empowered Communication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446" y="1005683"/>
            <a:ext cx="750711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Candara" charset="0"/>
                <a:ea typeface="ＭＳ Ｐゴシック" charset="0"/>
                <a:cs typeface="Arial" charset="0"/>
              </a:rPr>
              <a:t>to</a:t>
            </a:r>
            <a:endParaRPr lang="en-US" sz="3200" b="1" dirty="0">
              <a:solidFill>
                <a:srgbClr val="CC3300"/>
              </a:solidFill>
              <a:latin typeface="Candara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446" y="1336418"/>
            <a:ext cx="7507111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CC"/>
                </a:solidFill>
                <a:latin typeface="Candara" charset="0"/>
                <a:ea typeface="ＭＳ Ｐゴシック" charset="0"/>
                <a:cs typeface="Arial" charset="0"/>
              </a:rPr>
              <a:t>What is Heard</a:t>
            </a:r>
            <a:r>
              <a:rPr lang="en-US" sz="3200" b="1" dirty="0" smtClean="0">
                <a:solidFill>
                  <a:srgbClr val="CC3300"/>
                </a:solidFill>
                <a:latin typeface="Candara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393006" y="2742976"/>
            <a:ext cx="44170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For </a:t>
            </a:r>
            <a:r>
              <a:rPr lang="en-US" altLang="en-US" sz="3600" b="1" dirty="0" smtClean="0">
                <a:solidFill>
                  <a:srgbClr val="000099"/>
                </a:solidFill>
                <a:latin typeface="Candara" pitchFamily="34" charset="0"/>
              </a:rPr>
              <a:t>clarity</a:t>
            </a:r>
            <a:endParaRPr lang="en-US" altLang="en-US" sz="2800" b="1" dirty="0">
              <a:solidFill>
                <a:srgbClr val="800000"/>
              </a:solidFill>
              <a:latin typeface="Candara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93715" y="3198733"/>
            <a:ext cx="814228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5400" b="1" dirty="0" smtClean="0">
                <a:solidFill>
                  <a:srgbClr val="0000CC"/>
                </a:solidFill>
                <a:latin typeface="Candara" pitchFamily="34" charset="0"/>
              </a:rPr>
              <a:t>Ask </a:t>
            </a:r>
            <a:r>
              <a:rPr lang="en-US" altLang="en-US" sz="5400" b="1" dirty="0">
                <a:solidFill>
                  <a:srgbClr val="0000CC"/>
                </a:solidFill>
                <a:latin typeface="Candara" pitchFamily="34" charset="0"/>
              </a:rPr>
              <a:t>listener to repeat.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  <a:latin typeface="Candara" pitchFamily="34" charset="0"/>
              </a:rPr>
              <a:t>“For </a:t>
            </a:r>
            <a:r>
              <a:rPr lang="en-US" altLang="en-US" sz="2800" b="1" dirty="0">
                <a:solidFill>
                  <a:srgbClr val="C00000"/>
                </a:solidFill>
                <a:latin typeface="Candara" pitchFamily="34" charset="0"/>
              </a:rPr>
              <a:t>clarity could you repeat what I said?”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446" y="2205408"/>
            <a:ext cx="750711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andara" charset="0"/>
                <a:ea typeface="ＭＳ Ｐゴシック" charset="0"/>
                <a:cs typeface="Arial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Candara" charset="0"/>
                <a:ea typeface="ＭＳ Ｐゴシック" charset="0"/>
                <a:cs typeface="Arial" charset="0"/>
              </a:rPr>
              <a:t>Hear, See, Feel and Sense) </a:t>
            </a:r>
          </a:p>
        </p:txBody>
      </p:sp>
    </p:spTree>
    <p:extLst>
      <p:ext uri="{BB962C8B-B14F-4D97-AF65-F5344CB8AC3E}">
        <p14:creationId xmlns:p14="http://schemas.microsoft.com/office/powerpoint/2010/main" val="3049471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conferenceservices.unl.edu/img/RFS/Request%20Icon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5773003" y="2939830"/>
            <a:ext cx="2715906" cy="203693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285875" y="179127"/>
            <a:ext cx="6546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7200" b="1" dirty="0" smtClean="0">
                <a:solidFill>
                  <a:srgbClr val="000099"/>
                </a:solidFill>
                <a:latin typeface="Candara" pitchFamily="34" charset="0"/>
              </a:rPr>
              <a:t>Empowered</a:t>
            </a:r>
            <a:endParaRPr lang="en-US" altLang="en-US" sz="72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959473" y="2071747"/>
            <a:ext cx="72250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dirty="0"/>
              <a:t> </a:t>
            </a:r>
            <a:r>
              <a:rPr lang="en-US" alt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Creates Results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7015" y="960871"/>
            <a:ext cx="38699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7200" b="1" dirty="0" smtClean="0">
                <a:solidFill>
                  <a:srgbClr val="000099"/>
                </a:solidFill>
                <a:latin typeface="Candara" pitchFamily="34" charset="0"/>
              </a:rPr>
              <a:t>Requests</a:t>
            </a:r>
            <a:r>
              <a:rPr lang="en-US" altLang="en-US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endParaRPr lang="en-US" altLang="en-US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08360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285875" y="314325"/>
            <a:ext cx="654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99"/>
                </a:solidFill>
                <a:latin typeface="Candara" pitchFamily="34" charset="0"/>
              </a:rPr>
              <a:t>Empowered Requests </a:t>
            </a: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92115" y="863360"/>
            <a:ext cx="86180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8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“I have a </a:t>
            </a:r>
            <a:r>
              <a:rPr lang="en-US" altLang="en-US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Request.”</a:t>
            </a:r>
            <a:endParaRPr lang="en-US" altLang="en-US" sz="8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2226" name="Picture 2" descr="http://dbtacnorthwest.org/_public/site/files/me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5695" y="2050968"/>
            <a:ext cx="4267200" cy="2893219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2602012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1303338" y="236253"/>
            <a:ext cx="654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Empowered Requests </a:t>
            </a: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833751" y="811834"/>
            <a:ext cx="44005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“I have a </a:t>
            </a:r>
            <a:r>
              <a:rPr lang="en-US" alt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Request.”</a:t>
            </a:r>
            <a:endParaRPr lang="en-US" alt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837122" y="1301445"/>
            <a:ext cx="4594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4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000099"/>
                </a:solidFill>
                <a:latin typeface="Candara" pitchFamily="34" charset="0"/>
              </a:rPr>
              <a:t>Why</a:t>
            </a:r>
            <a:endParaRPr lang="en-US" altLang="en-US" sz="36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55301" name="TextBox 4"/>
          <p:cNvSpPr txBox="1">
            <a:spLocks noChangeArrowheads="1"/>
          </p:cNvSpPr>
          <p:nvPr/>
        </p:nvSpPr>
        <p:spPr bwMode="auto">
          <a:xfrm>
            <a:off x="830551" y="1793670"/>
            <a:ext cx="81183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400" b="1" dirty="0" smtClean="0">
                <a:solidFill>
                  <a:srgbClr val="660066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660066"/>
                </a:solidFill>
                <a:latin typeface="Candara" pitchFamily="34" charset="0"/>
              </a:rPr>
              <a:t>Qualifications </a:t>
            </a:r>
            <a:r>
              <a:rPr lang="en-US" altLang="en-US" sz="3600" b="1" dirty="0">
                <a:solidFill>
                  <a:srgbClr val="660066"/>
                </a:solidFill>
                <a:latin typeface="Candara" pitchFamily="34" charset="0"/>
              </a:rPr>
              <a:t>for Satisfaction</a:t>
            </a:r>
          </a:p>
        </p:txBody>
      </p:sp>
      <p:sp>
        <p:nvSpPr>
          <p:cNvPr id="55302" name="TextBox 2"/>
          <p:cNvSpPr txBox="1">
            <a:spLocks noChangeArrowheads="1"/>
          </p:cNvSpPr>
          <p:nvPr/>
        </p:nvSpPr>
        <p:spPr bwMode="auto">
          <a:xfrm>
            <a:off x="830606" y="2278949"/>
            <a:ext cx="61413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4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000099"/>
                </a:solidFill>
                <a:latin typeface="Candara" pitchFamily="34" charset="0"/>
              </a:rPr>
              <a:t>Time </a:t>
            </a:r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Line</a:t>
            </a:r>
          </a:p>
        </p:txBody>
      </p:sp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826850" y="2794489"/>
            <a:ext cx="69167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400" b="1" dirty="0" smtClean="0">
                <a:solidFill>
                  <a:srgbClr val="660066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660066"/>
                </a:solidFill>
                <a:latin typeface="Candara" pitchFamily="34" charset="0"/>
              </a:rPr>
              <a:t>Considerations</a:t>
            </a:r>
            <a:endParaRPr lang="en-US" altLang="en-US" sz="3600" b="1" dirty="0">
              <a:solidFill>
                <a:srgbClr val="660066"/>
              </a:solidFill>
              <a:latin typeface="Candara" pitchFamily="34" charset="0"/>
            </a:endParaRPr>
          </a:p>
        </p:txBody>
      </p:sp>
      <p:sp>
        <p:nvSpPr>
          <p:cNvPr id="55304" name="TextBox 3"/>
          <p:cNvSpPr txBox="1">
            <a:spLocks noChangeArrowheads="1"/>
          </p:cNvSpPr>
          <p:nvPr/>
        </p:nvSpPr>
        <p:spPr bwMode="auto">
          <a:xfrm>
            <a:off x="828131" y="3322416"/>
            <a:ext cx="7553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4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000099"/>
                </a:solidFill>
                <a:latin typeface="Candara" pitchFamily="34" charset="0"/>
              </a:rPr>
              <a:t>Listen </a:t>
            </a:r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the Promise</a:t>
            </a:r>
          </a:p>
        </p:txBody>
      </p:sp>
      <p:sp>
        <p:nvSpPr>
          <p:cNvPr id="55305" name="TextBox 8"/>
          <p:cNvSpPr txBox="1">
            <a:spLocks noChangeArrowheads="1"/>
          </p:cNvSpPr>
          <p:nvPr/>
        </p:nvSpPr>
        <p:spPr bwMode="auto">
          <a:xfrm>
            <a:off x="819402" y="3874353"/>
            <a:ext cx="6436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4800" b="1" dirty="0" smtClean="0">
                <a:solidFill>
                  <a:srgbClr val="660066"/>
                </a:solidFill>
                <a:latin typeface="Candara" pitchFamily="34" charset="0"/>
              </a:rPr>
              <a:t> </a:t>
            </a:r>
            <a:r>
              <a:rPr lang="en-US" altLang="en-US" sz="3600" b="1" dirty="0" smtClean="0">
                <a:solidFill>
                  <a:srgbClr val="660066"/>
                </a:solidFill>
                <a:latin typeface="Candara" pitchFamily="34" charset="0"/>
              </a:rPr>
              <a:t>Consequences</a:t>
            </a:r>
            <a:endParaRPr lang="en-US" altLang="en-US" sz="3600" b="1" dirty="0">
              <a:solidFill>
                <a:srgbClr val="660066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236329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delhpqej95ug3.cloudfront.net/wp-content/uploads/2012/06/notes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676731" y="2463842"/>
            <a:ext cx="5362575" cy="231457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1074436" y="0"/>
            <a:ext cx="654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0099"/>
                </a:solidFill>
                <a:latin typeface="Candara" pitchFamily="34" charset="0"/>
              </a:rPr>
              <a:t>Empowered</a:t>
            </a:r>
            <a:endParaRPr lang="en-US" altLang="en-US" sz="54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717215" y="1695880"/>
            <a:ext cx="73850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Write Down an Empowered Request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28928" y="509107"/>
            <a:ext cx="65468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0099"/>
                </a:solidFill>
                <a:latin typeface="Candara" pitchFamily="34" charset="0"/>
              </a:rPr>
              <a:t>Communication</a:t>
            </a:r>
            <a:r>
              <a:rPr lang="en-US" altLang="en-US" sz="66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endParaRPr lang="en-US" altLang="en-US" sz="66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89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cwd-youth.info/blog/wp-content/uploads/2011/07/PersonalConvers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241" y="3016142"/>
            <a:ext cx="4038600" cy="20216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1303338" y="597699"/>
            <a:ext cx="654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0099"/>
                </a:solidFill>
                <a:latin typeface="Candara" pitchFamily="34" charset="0"/>
              </a:rPr>
              <a:t>Empowered</a:t>
            </a:r>
            <a:endParaRPr lang="en-US" altLang="en-US" sz="5400" b="1" dirty="0">
              <a:solidFill>
                <a:srgbClr val="0000CC"/>
              </a:solidFill>
              <a:latin typeface="Candara" pitchFamily="34" charset="0"/>
            </a:endParaRPr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396520" y="2268174"/>
            <a:ext cx="61462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dirty="0"/>
              <a:t> </a:t>
            </a:r>
            <a:r>
              <a:rPr lang="en-US" altLang="en-US" sz="7200" b="1" dirty="0" smtClean="0">
                <a:solidFill>
                  <a:srgbClr val="000099"/>
                </a:solidFill>
                <a:latin typeface="Candara" pitchFamily="34" charset="0"/>
              </a:rPr>
              <a:t>Create </a:t>
            </a:r>
            <a:r>
              <a:rPr lang="en-US" altLang="en-US" sz="7200" b="1" dirty="0">
                <a:solidFill>
                  <a:srgbClr val="000099"/>
                </a:solidFill>
                <a:latin typeface="Candara" pitchFamily="34" charset="0"/>
              </a:rPr>
              <a:t>Results </a:t>
            </a:r>
          </a:p>
        </p:txBody>
      </p:sp>
      <p:sp>
        <p:nvSpPr>
          <p:cNvPr id="67588" name="Rectangle 1"/>
          <p:cNvSpPr>
            <a:spLocks noChangeArrowheads="1"/>
          </p:cNvSpPr>
          <p:nvPr/>
        </p:nvSpPr>
        <p:spPr bwMode="auto">
          <a:xfrm>
            <a:off x="1303338" y="29059"/>
            <a:ext cx="654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Empowered Communication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5971" y="1158430"/>
            <a:ext cx="46201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8800" b="1" dirty="0">
                <a:solidFill>
                  <a:srgbClr val="0000CC"/>
                </a:solidFill>
                <a:latin typeface="Candara" pitchFamily="34" charset="0"/>
              </a:rPr>
              <a:t>Promises</a:t>
            </a:r>
          </a:p>
        </p:txBody>
      </p:sp>
    </p:spTree>
    <p:extLst>
      <p:ext uri="{BB962C8B-B14F-4D97-AF65-F5344CB8AC3E}">
        <p14:creationId xmlns:p14="http://schemas.microsoft.com/office/powerpoint/2010/main" val="1267455390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rbe.it/news/files/2014/03/pinky-swear-photo.jpg"/>
          <p:cNvPicPr>
            <a:picLocks noChangeAspect="1" noChangeArrowheads="1"/>
          </p:cNvPicPr>
          <p:nvPr/>
        </p:nvPicPr>
        <p:blipFill>
          <a:blip r:embed="rId3" cstate="print"/>
          <a:srcRect l="12710" t="26769" r="11304" b="16685"/>
          <a:stretch>
            <a:fillRect/>
          </a:stretch>
        </p:blipFill>
        <p:spPr bwMode="auto">
          <a:xfrm>
            <a:off x="1992574" y="2935201"/>
            <a:ext cx="5349923" cy="198822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1303338" y="718430"/>
            <a:ext cx="654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000099"/>
                </a:solidFill>
                <a:latin typeface="Candara" pitchFamily="34" charset="0"/>
              </a:rPr>
              <a:t>Empowered Promise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545912" y="1452521"/>
            <a:ext cx="790135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1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“I </a:t>
            </a:r>
            <a:r>
              <a:rPr lang="en-US" altLang="en-US" sz="11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Promise.”</a:t>
            </a:r>
            <a:endParaRPr lang="en-US" altLang="en-US" sz="115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9636" name="Rectangle 1"/>
          <p:cNvSpPr>
            <a:spLocks noChangeArrowheads="1"/>
          </p:cNvSpPr>
          <p:nvPr/>
        </p:nvSpPr>
        <p:spPr bwMode="auto">
          <a:xfrm>
            <a:off x="1303338" y="100394"/>
            <a:ext cx="654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Empowered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5520588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rbe.it/news/files/2014/03/pinky-swear-photo.jpg"/>
          <p:cNvPicPr>
            <a:picLocks noChangeAspect="1" noChangeArrowheads="1"/>
          </p:cNvPicPr>
          <p:nvPr/>
        </p:nvPicPr>
        <p:blipFill>
          <a:blip r:embed="rId3" cstate="print"/>
          <a:srcRect l="12710" t="26769" r="11304" b="16685"/>
          <a:stretch>
            <a:fillRect/>
          </a:stretch>
        </p:blipFill>
        <p:spPr bwMode="auto">
          <a:xfrm>
            <a:off x="5428721" y="3551830"/>
            <a:ext cx="3387733" cy="125900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1303338" y="-85797"/>
            <a:ext cx="6546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000099"/>
                </a:solidFill>
                <a:latin typeface="Candara" pitchFamily="34" charset="0"/>
              </a:rPr>
              <a:t>Empowered Promise</a:t>
            </a:r>
          </a:p>
        </p:txBody>
      </p:sp>
      <p:sp>
        <p:nvSpPr>
          <p:cNvPr id="71683" name="Rectangle 2"/>
          <p:cNvSpPr>
            <a:spLocks noChangeArrowheads="1"/>
          </p:cNvSpPr>
          <p:nvPr/>
        </p:nvSpPr>
        <p:spPr bwMode="auto">
          <a:xfrm>
            <a:off x="1238296" y="847156"/>
            <a:ext cx="66704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9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“I </a:t>
            </a:r>
            <a:r>
              <a:rPr lang="en-US" altLang="en-US" sz="9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Promise.”</a:t>
            </a:r>
            <a:endParaRPr lang="en-US" altLang="en-US" sz="9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1684" name="Rectangle 1"/>
          <p:cNvSpPr>
            <a:spLocks noChangeArrowheads="1"/>
          </p:cNvSpPr>
          <p:nvPr/>
        </p:nvSpPr>
        <p:spPr bwMode="auto">
          <a:xfrm>
            <a:off x="1455738" y="612997"/>
            <a:ext cx="654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Understand the Why</a:t>
            </a:r>
          </a:p>
        </p:txBody>
      </p:sp>
      <p:sp>
        <p:nvSpPr>
          <p:cNvPr id="71685" name="TextBox 5"/>
          <p:cNvSpPr txBox="1">
            <a:spLocks noChangeArrowheads="1"/>
          </p:cNvSpPr>
          <p:nvPr/>
        </p:nvSpPr>
        <p:spPr bwMode="auto">
          <a:xfrm>
            <a:off x="1995818" y="2110730"/>
            <a:ext cx="626214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CC3300"/>
                </a:solidFill>
                <a:latin typeface="Candara" pitchFamily="34" charset="0"/>
              </a:rPr>
              <a:t> To </a:t>
            </a:r>
            <a:r>
              <a:rPr lang="en-US" altLang="en-US" sz="3600" b="1" dirty="0">
                <a:solidFill>
                  <a:srgbClr val="CC3300"/>
                </a:solidFill>
                <a:latin typeface="Candara" pitchFamily="34" charset="0"/>
              </a:rPr>
              <a:t>Satisfy the Qualifications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800000"/>
                </a:solidFill>
                <a:latin typeface="Candara" pitchFamily="34" charset="0"/>
              </a:rPr>
              <a:t> Time </a:t>
            </a:r>
            <a:r>
              <a:rPr lang="en-US" altLang="en-US" sz="3600" b="1" dirty="0">
                <a:solidFill>
                  <a:srgbClr val="800000"/>
                </a:solidFill>
                <a:latin typeface="Candara" pitchFamily="34" charset="0"/>
              </a:rPr>
              <a:t>Line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CC3300"/>
                </a:solidFill>
                <a:latin typeface="Candara" pitchFamily="34" charset="0"/>
              </a:rPr>
              <a:t> Considerations</a:t>
            </a:r>
            <a:endParaRPr lang="en-US" altLang="en-US" sz="3600" b="1" dirty="0">
              <a:solidFill>
                <a:srgbClr val="CC3300"/>
              </a:solidFill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800000"/>
                </a:solidFill>
                <a:latin typeface="Candara" pitchFamily="34" charset="0"/>
              </a:rPr>
              <a:t> Listen </a:t>
            </a:r>
            <a:r>
              <a:rPr lang="en-US" altLang="en-US" sz="3600" b="1" dirty="0">
                <a:solidFill>
                  <a:srgbClr val="800000"/>
                </a:solidFill>
                <a:latin typeface="Candara" pitchFamily="34" charset="0"/>
              </a:rPr>
              <a:t>my Promise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3600" b="1" dirty="0" smtClean="0">
                <a:solidFill>
                  <a:srgbClr val="CC3300"/>
                </a:solidFill>
                <a:latin typeface="Candara" pitchFamily="34" charset="0"/>
              </a:rPr>
              <a:t> Consequences</a:t>
            </a:r>
            <a:endParaRPr lang="en-US" altLang="en-US" sz="3600" b="1" dirty="0">
              <a:solidFill>
                <a:srgbClr val="CC33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3241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2"/>
          <p:cNvSpPr>
            <a:spLocks noChangeArrowheads="1"/>
          </p:cNvSpPr>
          <p:nvPr/>
        </p:nvSpPr>
        <p:spPr bwMode="auto">
          <a:xfrm>
            <a:off x="888940" y="1813739"/>
            <a:ext cx="722345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ndara" pitchFamily="34" charset="0"/>
              </a:rPr>
              <a:t>I will keep my</a:t>
            </a:r>
          </a:p>
          <a:p>
            <a:pPr algn="ctr"/>
            <a:r>
              <a:rPr lang="en-US" altLang="en-US" sz="4000" b="1" dirty="0">
                <a:solidFill>
                  <a:srgbClr val="000099"/>
                </a:solidFill>
                <a:latin typeface="Candara" pitchFamily="34" charset="0"/>
              </a:rPr>
              <a:t>Promises and Commitments</a:t>
            </a:r>
          </a:p>
          <a:p>
            <a:pPr algn="ctr"/>
            <a:endParaRPr lang="en-US" altLang="en-US" sz="2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Promises and Commitments 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  <a:latin typeface="Candara" pitchFamily="34" charset="0"/>
              </a:rPr>
              <a:t>Can only be changed by agreement.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17525" y="101331"/>
            <a:ext cx="81549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000099"/>
                </a:solidFill>
                <a:latin typeface="Candara" pitchFamily="34" charset="0"/>
              </a:rPr>
              <a:t>Empowered Promise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85719" y="966171"/>
            <a:ext cx="38298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Agreements</a:t>
            </a:r>
            <a:endParaRPr lang="en-US" altLang="en-US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46729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/>
          <p:cNvSpPr>
            <a:spLocks noChangeArrowheads="1" noChangeShapeType="1"/>
          </p:cNvSpPr>
          <p:nvPr/>
        </p:nvSpPr>
        <p:spPr bwMode="auto">
          <a:xfrm>
            <a:off x="882650" y="185737"/>
            <a:ext cx="7539038" cy="59650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Candara"/>
              </a:rPr>
              <a:t>Conversation for Action Cycle</a:t>
            </a:r>
          </a:p>
        </p:txBody>
      </p:sp>
      <p:pic>
        <p:nvPicPr>
          <p:cNvPr id="79875" name="Picture 6" descr="Description: Conversation for a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2" y="763191"/>
            <a:ext cx="8010525" cy="39790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04" name="TextBox 1"/>
          <p:cNvSpPr txBox="1">
            <a:spLocks noChangeArrowheads="1"/>
          </p:cNvSpPr>
          <p:nvPr/>
        </p:nvSpPr>
        <p:spPr bwMode="auto">
          <a:xfrm>
            <a:off x="3697288" y="1681162"/>
            <a:ext cx="1949450" cy="73866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Authentic Revealing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Considerations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Suggestions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05" name="TextBox 10"/>
          <p:cNvSpPr txBox="1">
            <a:spLocks noChangeArrowheads="1"/>
          </p:cNvSpPr>
          <p:nvPr/>
        </p:nvSpPr>
        <p:spPr bwMode="auto">
          <a:xfrm>
            <a:off x="6277363" y="756781"/>
            <a:ext cx="1541259" cy="20048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102406" name="TextBox 2"/>
          <p:cNvSpPr txBox="1">
            <a:spLocks noChangeArrowheads="1"/>
          </p:cNvSpPr>
          <p:nvPr/>
        </p:nvSpPr>
        <p:spPr bwMode="auto">
          <a:xfrm>
            <a:off x="6277363" y="709583"/>
            <a:ext cx="1332723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Performer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07" name="TextBox 1"/>
          <p:cNvSpPr txBox="1">
            <a:spLocks noChangeArrowheads="1"/>
          </p:cNvSpPr>
          <p:nvPr/>
        </p:nvSpPr>
        <p:spPr bwMode="auto">
          <a:xfrm>
            <a:off x="3719513" y="957263"/>
            <a:ext cx="194945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Conversation 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For Action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60465" y="1434401"/>
            <a:ext cx="2543175" cy="7121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74752" y="3346140"/>
            <a:ext cx="2543175" cy="64574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10" name="TextBox 1"/>
          <p:cNvSpPr txBox="1">
            <a:spLocks noChangeArrowheads="1"/>
          </p:cNvSpPr>
          <p:nvPr/>
        </p:nvSpPr>
        <p:spPr bwMode="auto">
          <a:xfrm>
            <a:off x="1433513" y="3307230"/>
            <a:ext cx="194945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Declaration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Of Satisfaction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11" name="TextBox 1"/>
          <p:cNvSpPr txBox="1">
            <a:spLocks noChangeArrowheads="1"/>
          </p:cNvSpPr>
          <p:nvPr/>
        </p:nvSpPr>
        <p:spPr bwMode="auto">
          <a:xfrm>
            <a:off x="1463675" y="1387006"/>
            <a:ext cx="194945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Empowered Request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23478" y="3358070"/>
            <a:ext cx="2543175" cy="77258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16993" y="2431638"/>
            <a:ext cx="2543175" cy="6000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36448" y="1458342"/>
            <a:ext cx="2543175" cy="6605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15" name="TextBox 1"/>
          <p:cNvSpPr txBox="1">
            <a:spLocks noChangeArrowheads="1"/>
          </p:cNvSpPr>
          <p:nvPr/>
        </p:nvSpPr>
        <p:spPr bwMode="auto">
          <a:xfrm>
            <a:off x="5994940" y="1445093"/>
            <a:ext cx="194945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Empowered Promise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16" name="TextBox 1"/>
          <p:cNvSpPr txBox="1">
            <a:spLocks noChangeArrowheads="1"/>
          </p:cNvSpPr>
          <p:nvPr/>
        </p:nvSpPr>
        <p:spPr bwMode="auto">
          <a:xfrm>
            <a:off x="6045200" y="2513892"/>
            <a:ext cx="194945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Performance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17" name="TextBox 1"/>
          <p:cNvSpPr txBox="1">
            <a:spLocks noChangeArrowheads="1"/>
          </p:cNvSpPr>
          <p:nvPr/>
        </p:nvSpPr>
        <p:spPr bwMode="auto">
          <a:xfrm>
            <a:off x="6071275" y="3416285"/>
            <a:ext cx="194945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Declaration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of Completion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419" name="TextBox 9"/>
          <p:cNvSpPr txBox="1">
            <a:spLocks noChangeArrowheads="1"/>
          </p:cNvSpPr>
          <p:nvPr/>
        </p:nvSpPr>
        <p:spPr bwMode="auto">
          <a:xfrm>
            <a:off x="1412891" y="779102"/>
            <a:ext cx="143406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n-ea"/>
                <a:cs typeface="Times New Roman" pitchFamily="18" charset="0"/>
              </a:rPr>
              <a:t>Requester</a:t>
            </a:r>
          </a:p>
        </p:txBody>
      </p:sp>
      <p:sp>
        <p:nvSpPr>
          <p:cNvPr id="102420" name="TextBox 1"/>
          <p:cNvSpPr txBox="1">
            <a:spLocks noChangeArrowheads="1"/>
          </p:cNvSpPr>
          <p:nvPr/>
        </p:nvSpPr>
        <p:spPr bwMode="auto">
          <a:xfrm>
            <a:off x="3678238" y="4795838"/>
            <a:ext cx="1949450" cy="22145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Times New Roman" pitchFamily="18" charset="0"/>
              </a:rPr>
              <a:t>Resourced from Fernando Flores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67131" y="2159464"/>
            <a:ext cx="116801" cy="11737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  <a:cs typeface="Arial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846960" y="808281"/>
            <a:ext cx="289839" cy="189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1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WordArt 3"/>
          <p:cNvSpPr>
            <a:spLocks noChangeArrowheads="1" noChangeShapeType="1"/>
          </p:cNvSpPr>
          <p:nvPr/>
        </p:nvSpPr>
        <p:spPr bwMode="auto">
          <a:xfrm>
            <a:off x="1485900" y="3810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Domain,  Context,  Paradigm</a:t>
            </a:r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565150" y="1828800"/>
            <a:ext cx="3886200" cy="1428750"/>
            <a:chOff x="356" y="1239"/>
            <a:chExt cx="2448" cy="1200"/>
          </a:xfrm>
        </p:grpSpPr>
        <p:sp>
          <p:nvSpPr>
            <p:cNvPr id="11270" name="AutoShape 5"/>
            <p:cNvSpPr>
              <a:spLocks noChangeArrowheads="1"/>
            </p:cNvSpPr>
            <p:nvPr/>
          </p:nvSpPr>
          <p:spPr bwMode="auto">
            <a:xfrm>
              <a:off x="356" y="1239"/>
              <a:ext cx="2448" cy="1200"/>
            </a:xfrm>
            <a:prstGeom prst="ellipseRibbon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1271" name="WordArt 6"/>
            <p:cNvSpPr>
              <a:spLocks noChangeArrowheads="1" noChangeShapeType="1"/>
            </p:cNvSpPr>
            <p:nvPr/>
          </p:nvSpPr>
          <p:spPr bwMode="auto">
            <a:xfrm>
              <a:off x="1248" y="1575"/>
              <a:ext cx="720" cy="192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b="1" kern="1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Times New Roman"/>
                  <a:cs typeface="Times New Roman"/>
                </a:rPr>
                <a:t>Denial</a:t>
              </a:r>
            </a:p>
          </p:txBody>
        </p:sp>
        <p:sp>
          <p:nvSpPr>
            <p:cNvPr id="11272" name="WordArt 7"/>
            <p:cNvSpPr>
              <a:spLocks noChangeArrowheads="1" noChangeShapeType="1"/>
            </p:cNvSpPr>
            <p:nvPr/>
          </p:nvSpPr>
          <p:spPr bwMode="auto">
            <a:xfrm>
              <a:off x="1152" y="1815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b="1" kern="1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Times New Roman"/>
                  <a:cs typeface="Times New Roman"/>
                </a:rPr>
                <a:t>Addiction</a:t>
              </a:r>
            </a:p>
          </p:txBody>
        </p:sp>
        <p:sp>
          <p:nvSpPr>
            <p:cNvPr id="11273" name="WordArt 8"/>
            <p:cNvSpPr>
              <a:spLocks noChangeArrowheads="1" noChangeShapeType="1"/>
            </p:cNvSpPr>
            <p:nvPr/>
          </p:nvSpPr>
          <p:spPr bwMode="auto">
            <a:xfrm>
              <a:off x="1152" y="2103"/>
              <a:ext cx="912" cy="24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b="1" kern="1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Times New Roman"/>
                  <a:cs typeface="Times New Roman"/>
                </a:rPr>
                <a:t>Survival</a:t>
              </a:r>
            </a:p>
          </p:txBody>
        </p:sp>
      </p:grpSp>
      <p:sp>
        <p:nvSpPr>
          <p:cNvPr id="11269" name="WordArt 2"/>
          <p:cNvSpPr>
            <a:spLocks noChangeArrowheads="1" noChangeShapeType="1"/>
          </p:cNvSpPr>
          <p:nvPr/>
        </p:nvSpPr>
        <p:spPr bwMode="auto">
          <a:xfrm>
            <a:off x="5105401" y="1428750"/>
            <a:ext cx="3421065" cy="3486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Drama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Denial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Struggle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Dis-Connected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Stressed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Overwhelmed</a:t>
            </a:r>
          </a:p>
          <a:p>
            <a:pPr algn="ctr"/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Lack of Trust</a:t>
            </a:r>
          </a:p>
          <a:p>
            <a:pPr algn="ctr"/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Difficult World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icmalta.azurewebsites.net/Media/Default/BlogPost/blog/communicate.jpg"/>
          <p:cNvPicPr>
            <a:picLocks noChangeAspect="1" noChangeArrowheads="1"/>
          </p:cNvPicPr>
          <p:nvPr/>
        </p:nvPicPr>
        <p:blipFill>
          <a:blip r:embed="rId3" cstate="print"/>
          <a:srcRect l="4247" t="10003" b="12958"/>
          <a:stretch>
            <a:fillRect/>
          </a:stretch>
        </p:blipFill>
        <p:spPr bwMode="auto">
          <a:xfrm>
            <a:off x="3386834" y="2584429"/>
            <a:ext cx="4935340" cy="19830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040789" y="717854"/>
            <a:ext cx="70929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7200" b="1" dirty="0">
                <a:solidFill>
                  <a:srgbClr val="000099"/>
                </a:solidFill>
                <a:latin typeface="Candara" pitchFamily="34" charset="0"/>
              </a:rPr>
              <a:t>Empowered </a:t>
            </a:r>
          </a:p>
          <a:p>
            <a:pPr algn="ctr" eaLnBrk="1" hangingPunct="1"/>
            <a:r>
              <a:rPr lang="en-US" altLang="en-US" sz="7200" b="1" dirty="0">
                <a:solidFill>
                  <a:srgbClr val="000099"/>
                </a:solidFill>
                <a:latin typeface="Candara" pitchFamily="34" charset="0"/>
              </a:rPr>
              <a:t>Communication.2</a:t>
            </a:r>
          </a:p>
        </p:txBody>
      </p:sp>
    </p:spTree>
    <p:extLst>
      <p:ext uri="{BB962C8B-B14F-4D97-AF65-F5344CB8AC3E}">
        <p14:creationId xmlns:p14="http://schemas.microsoft.com/office/powerpoint/2010/main" val="9950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:\Stock Photgraphy\Golden Rain Images_S\tsunami-w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8085"/>
            <a:ext cx="7614301" cy="47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1000" y="342111"/>
            <a:ext cx="8229600" cy="1239039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7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MS PGothic" panose="020B0600070205080204" pitchFamily="34" charset="-128"/>
                <a:cs typeface="+mj-cs"/>
              </a:rPr>
              <a:t>Challenging </a:t>
            </a:r>
            <a:r>
              <a:rPr lang="en-US" sz="7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MS PGothic" panose="020B0600070205080204" pitchFamily="34" charset="-128"/>
                <a:cs typeface="+mj-cs"/>
              </a:rPr>
              <a:t>Conversations </a:t>
            </a:r>
          </a:p>
        </p:txBody>
      </p:sp>
    </p:spTree>
    <p:extLst>
      <p:ext uri="{BB962C8B-B14F-4D97-AF65-F5344CB8AC3E}">
        <p14:creationId xmlns:p14="http://schemas.microsoft.com/office/powerpoint/2010/main" val="3645554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1535638" y="48563"/>
            <a:ext cx="65452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Challenging</a:t>
            </a:r>
            <a:endParaRPr lang="en-US" alt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52976" y="1647935"/>
            <a:ext cx="8512175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0000CC"/>
                </a:solidFill>
                <a:latin typeface="Candara" pitchFamily="34" charset="0"/>
              </a:rPr>
              <a:t>Are conversations that take place when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0000CC"/>
                </a:solidFill>
                <a:latin typeface="Candara" pitchFamily="34" charset="0"/>
              </a:rPr>
              <a:t>the stakes are high, opinions differ,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0000CC"/>
                </a:solidFill>
                <a:latin typeface="Candara" pitchFamily="34" charset="0"/>
              </a:rPr>
              <a:t>and emotions run strong</a:t>
            </a:r>
            <a:r>
              <a:rPr lang="en-US" altLang="en-US" sz="3200" b="1" dirty="0" smtClean="0">
                <a:solidFill>
                  <a:srgbClr val="0000CC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35638" y="660268"/>
            <a:ext cx="65452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Conversations </a:t>
            </a:r>
            <a:endParaRPr lang="en-US" altLang="en-US" sz="6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86752" y="2968002"/>
            <a:ext cx="8512175" cy="188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How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you handle </a:t>
            </a: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challenging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conversations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can determine your success in your most important relationships, whether at home,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at work, or in a social organization.</a:t>
            </a:r>
          </a:p>
          <a:p>
            <a:pPr algn="ctr" eaLnBrk="1" hangingPunct="1">
              <a:lnSpc>
                <a:spcPct val="80000"/>
              </a:lnSpc>
            </a:pPr>
            <a:endParaRPr lang="en-US" altLang="en-US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31485"/>
      </p:ext>
    </p:extLst>
  </p:cSld>
  <p:clrMapOvr>
    <a:masterClrMapping/>
  </p:clrMapOvr>
  <p:transition advTm="2585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https://www.byu.edu/hr/sites/default/files/conversation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733800" y="0"/>
            <a:ext cx="5460999" cy="51435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962555" y="-78203"/>
            <a:ext cx="654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Signs </a:t>
            </a:r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of </a:t>
            </a:r>
            <a:endParaRPr lang="en-US" altLang="en-US" sz="5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98425" y="1434234"/>
            <a:ext cx="85121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</a:rPr>
              <a:t>When </a:t>
            </a:r>
            <a:r>
              <a:rPr lang="en-US" altLang="en-US" sz="3200" b="1" dirty="0">
                <a:solidFill>
                  <a:srgbClr val="C00000"/>
                </a:solidFill>
                <a:latin typeface="Candara" pitchFamily="34" charset="0"/>
              </a:rPr>
              <a:t>you feel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</a:rPr>
              <a:t>Stuck, Stressed, Emotions,  </a:t>
            </a:r>
            <a:endParaRPr lang="en-US" altLang="en-US" sz="3200" b="1" dirty="0">
              <a:solidFill>
                <a:srgbClr val="C00000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rgbClr val="C00000"/>
                </a:solidFill>
                <a:latin typeface="Candara" pitchFamily="34" charset="0"/>
              </a:rPr>
              <a:t>Body </a:t>
            </a: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</a:rPr>
              <a:t>Symptoms </a:t>
            </a:r>
            <a:endParaRPr lang="en-US" altLang="en-US" sz="3200" b="1" dirty="0">
              <a:solidFill>
                <a:srgbClr val="C00000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latin typeface="Candara" pitchFamily="34" charset="0"/>
              </a:rPr>
              <a:t>Behaviors, Acting Out, Raising Voice, Withdrawing or Withholding.</a:t>
            </a:r>
            <a:endParaRPr lang="en-US" altLang="en-US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604331"/>
            <a:ext cx="8458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Challenging </a:t>
            </a:r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Conversations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98425" y="3436870"/>
            <a:ext cx="8512175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There is a 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Challenging Conversation 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 need to </a:t>
            </a:r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Have. 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en-US" altLang="en-US" sz="44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39102"/>
      </p:ext>
    </p:extLst>
  </p:cSld>
  <p:clrMapOvr>
    <a:masterClrMapping/>
  </p:clrMapOvr>
  <p:transition advTm="2585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4" y="0"/>
            <a:ext cx="8229600" cy="1239039"/>
          </a:xfrm>
        </p:spPr>
        <p:txBody>
          <a:bodyPr/>
          <a:lstStyle/>
          <a:p>
            <a:r>
              <a:rPr lang="en-US" sz="6000" dirty="0" smtClean="0">
                <a:solidFill>
                  <a:srgbClr val="0000FF"/>
                </a:solidFill>
              </a:rPr>
              <a:t>Change Model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05000" y="4400550"/>
            <a:ext cx="5866606" cy="742950"/>
          </a:xfrm>
          <a:prstGeom prst="rect">
            <a:avLst/>
          </a:prstGeom>
          <a:effectLst>
            <a:outerShdw dist="50800"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000099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</a:rPr>
              <a:t>“Change </a:t>
            </a:r>
            <a:r>
              <a:rPr lang="en-US" sz="3200" i="1" dirty="0" smtClean="0">
                <a:solidFill>
                  <a:srgbClr val="C00000"/>
                </a:solidFill>
              </a:rPr>
              <a:t>Can</a:t>
            </a:r>
            <a:r>
              <a:rPr lang="en-US" sz="3200" dirty="0" smtClean="0">
                <a:solidFill>
                  <a:srgbClr val="C00000"/>
                </a:solidFill>
              </a:rPr>
              <a:t> Be Easy”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998128" y="1580640"/>
            <a:ext cx="1" cy="2292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 type="stealth"/>
            <a:tailEnd type="oval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V="1">
            <a:off x="1946668" y="3872990"/>
            <a:ext cx="5872348" cy="1"/>
          </a:xfrm>
          <a:prstGeom prst="line">
            <a:avLst/>
          </a:prstGeom>
          <a:noFill/>
          <a:ln w="57150" cmpd="sng">
            <a:solidFill>
              <a:srgbClr val="000080"/>
            </a:solidFill>
            <a:round/>
            <a:headEnd type="oval"/>
            <a:tailEnd type="stealth"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2074327" y="1287880"/>
            <a:ext cx="4914900" cy="2585110"/>
          </a:xfrm>
          <a:custGeom>
            <a:avLst/>
            <a:gdLst>
              <a:gd name="T0" fmla="*/ 0 w 2544"/>
              <a:gd name="T1" fmla="*/ 2688 h 2688"/>
              <a:gd name="T2" fmla="*/ 2112 w 2544"/>
              <a:gd name="T3" fmla="*/ 1680 h 2688"/>
              <a:gd name="T4" fmla="*/ 2544 w 2544"/>
              <a:gd name="T5" fmla="*/ 0 h 2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4" h="2688">
                <a:moveTo>
                  <a:pt x="0" y="2688"/>
                </a:moveTo>
                <a:cubicBezTo>
                  <a:pt x="844" y="2408"/>
                  <a:pt x="1688" y="2128"/>
                  <a:pt x="2112" y="1680"/>
                </a:cubicBezTo>
                <a:cubicBezTo>
                  <a:pt x="2536" y="1232"/>
                  <a:pt x="2472" y="272"/>
                  <a:pt x="2544" y="0"/>
                </a:cubicBezTo>
              </a:path>
            </a:pathLst>
          </a:custGeom>
          <a:noFill/>
          <a:ln w="57150" cmpd="sng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/>
        </p:spPr>
        <p:txBody>
          <a:bodyPr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4" name="WordArt 7"/>
          <p:cNvSpPr>
            <a:spLocks noChangeArrowheads="1" noChangeShapeType="1"/>
          </p:cNvSpPr>
          <p:nvPr/>
        </p:nvSpPr>
        <p:spPr bwMode="auto">
          <a:xfrm>
            <a:off x="7230526" y="831848"/>
            <a:ext cx="115932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Crisis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WordArt 8"/>
          <p:cNvSpPr>
            <a:spLocks noChangeArrowheads="1" noChangeShapeType="1"/>
          </p:cNvSpPr>
          <p:nvPr/>
        </p:nvSpPr>
        <p:spPr bwMode="auto">
          <a:xfrm>
            <a:off x="6951127" y="1943098"/>
            <a:ext cx="957448" cy="742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Pain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WordArt 9"/>
          <p:cNvSpPr>
            <a:spLocks noChangeArrowheads="1" noChangeShapeType="1"/>
          </p:cNvSpPr>
          <p:nvPr/>
        </p:nvSpPr>
        <p:spPr bwMode="auto">
          <a:xfrm>
            <a:off x="5655727" y="2914648"/>
            <a:ext cx="1946812" cy="62779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9900"/>
                </a:solidFill>
                <a:latin typeface="Candara" panose="020E0502030303020204" pitchFamily="34" charset="0"/>
              </a:rPr>
              <a:t>Discomfort</a:t>
            </a:r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7" name="WordArt 10"/>
          <p:cNvSpPr>
            <a:spLocks noChangeArrowheads="1" noChangeShapeType="1"/>
          </p:cNvSpPr>
          <p:nvPr/>
        </p:nvSpPr>
        <p:spPr bwMode="auto">
          <a:xfrm>
            <a:off x="1845728" y="4057648"/>
            <a:ext cx="1531917" cy="3536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ndara" panose="020E0502030303020204" pitchFamily="34" charset="0"/>
              </a:rPr>
              <a:t> Point Easy 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845728" y="3795801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5439696" y="3066059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6570128" y="2286851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6848209" y="1271773"/>
            <a:ext cx="255319" cy="191489"/>
          </a:xfrm>
          <a:prstGeom prst="flowChartOr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  <p:sp>
        <p:nvSpPr>
          <p:cNvPr id="23" name="WordArt 7"/>
          <p:cNvSpPr>
            <a:spLocks noChangeArrowheads="1" noChangeShapeType="1"/>
          </p:cNvSpPr>
          <p:nvPr/>
        </p:nvSpPr>
        <p:spPr bwMode="auto">
          <a:xfrm rot="16200000">
            <a:off x="959904" y="2351835"/>
            <a:ext cx="1314449" cy="4572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Energy and $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WordArt 7"/>
          <p:cNvSpPr>
            <a:spLocks noChangeArrowheads="1" noChangeShapeType="1"/>
          </p:cNvSpPr>
          <p:nvPr/>
        </p:nvSpPr>
        <p:spPr bwMode="auto">
          <a:xfrm>
            <a:off x="5122328" y="4057648"/>
            <a:ext cx="1219199" cy="228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586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anose="02020603050405020304" pitchFamily="18" charset="0"/>
              </a:rPr>
              <a:t>Time</a:t>
            </a:r>
            <a:endParaRPr lang="en-US" sz="4000" b="1" kern="10" dirty="0">
              <a:ln w="9525">
                <a:noFill/>
                <a:round/>
                <a:headEnd/>
                <a:tailEnd/>
              </a:ln>
              <a:solidFill>
                <a:srgbClr val="586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www.byu.edu/hr/sites/default/files/conversation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3683002" y="0"/>
            <a:ext cx="5460999" cy="51435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762001" y="195423"/>
            <a:ext cx="70167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</a:t>
            </a:r>
            <a:r>
              <a:rPr lang="en-US" alt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 there Challenging </a:t>
            </a:r>
            <a:r>
              <a:rPr lang="en-US" alt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Conversations You need to </a:t>
            </a:r>
            <a:r>
              <a:rPr lang="en-US" altLang="en-US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have?</a:t>
            </a:r>
            <a:endParaRPr lang="en-US" altLang="en-US" sz="5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50825" y="2706291"/>
            <a:ext cx="851217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990000"/>
                </a:solidFill>
                <a:latin typeface="Candara" pitchFamily="34" charset="0"/>
              </a:rPr>
              <a:t>Identify </a:t>
            </a:r>
            <a:r>
              <a:rPr lang="en-US" altLang="en-US" sz="3200" b="1" dirty="0" smtClean="0">
                <a:solidFill>
                  <a:srgbClr val="990000"/>
                </a:solidFill>
                <a:latin typeface="Candara" pitchFamily="34" charset="0"/>
              </a:rPr>
              <a:t>challenging </a:t>
            </a:r>
            <a:r>
              <a:rPr lang="en-US" altLang="en-US" sz="3200" b="1" dirty="0">
                <a:solidFill>
                  <a:srgbClr val="990000"/>
                </a:solidFill>
                <a:latin typeface="Candara" pitchFamily="34" charset="0"/>
              </a:rPr>
              <a:t>conversations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990000"/>
                </a:solidFill>
                <a:latin typeface="Candara" pitchFamily="34" charset="0"/>
              </a:rPr>
              <a:t>that you’re not holding or not holding well.</a:t>
            </a:r>
          </a:p>
          <a:p>
            <a:pPr algn="ctr" eaLnBrk="1" hangingPunct="1"/>
            <a:endParaRPr lang="en-US" altLang="en-US" sz="1800" b="1" dirty="0">
              <a:latin typeface="Candara" pitchFamily="34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00CC"/>
                </a:solidFill>
                <a:latin typeface="Candara" pitchFamily="34" charset="0"/>
              </a:rPr>
              <a:t>Write the title of these on a sheet of paper.</a:t>
            </a:r>
          </a:p>
        </p:txBody>
      </p:sp>
    </p:spTree>
    <p:extLst>
      <p:ext uri="{BB962C8B-B14F-4D97-AF65-F5344CB8AC3E}">
        <p14:creationId xmlns:p14="http://schemas.microsoft.com/office/powerpoint/2010/main" val="576502419"/>
      </p:ext>
    </p:extLst>
  </p:cSld>
  <p:clrMapOvr>
    <a:masterClrMapping/>
  </p:clrMapOvr>
  <p:transition advTm="2585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5913" y="667941"/>
            <a:ext cx="8534400" cy="413265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grpSp>
        <p:nvGrpSpPr>
          <p:cNvPr id="33795" name="Group 10"/>
          <p:cNvGrpSpPr>
            <a:grpSpLocks/>
          </p:cNvGrpSpPr>
          <p:nvPr/>
        </p:nvGrpSpPr>
        <p:grpSpPr bwMode="auto">
          <a:xfrm>
            <a:off x="1494201" y="1468110"/>
            <a:ext cx="6284199" cy="2457662"/>
            <a:chOff x="2652713" y="2447013"/>
            <a:chExt cx="3657600" cy="2600925"/>
          </a:xfrm>
        </p:grpSpPr>
        <p:sp>
          <p:nvSpPr>
            <p:cNvPr id="33804" name="Oval 10"/>
            <p:cNvSpPr>
              <a:spLocks noChangeArrowheads="1"/>
            </p:cNvSpPr>
            <p:nvPr/>
          </p:nvSpPr>
          <p:spPr bwMode="auto">
            <a:xfrm>
              <a:off x="2652713" y="2447013"/>
              <a:ext cx="3657600" cy="2600925"/>
            </a:xfrm>
            <a:prstGeom prst="ellipse">
              <a:avLst/>
            </a:prstGeom>
            <a:solidFill>
              <a:srgbClr val="CC99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33805" name="Oval 11"/>
            <p:cNvSpPr>
              <a:spLocks noChangeArrowheads="1"/>
            </p:cNvSpPr>
            <p:nvPr/>
          </p:nvSpPr>
          <p:spPr bwMode="auto">
            <a:xfrm>
              <a:off x="3233738" y="3001963"/>
              <a:ext cx="2514600" cy="14859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</p:grpSp>
      <p:sp>
        <p:nvSpPr>
          <p:cNvPr id="33801" name="AutoShape 23"/>
          <p:cNvSpPr>
            <a:spLocks noChangeArrowheads="1"/>
          </p:cNvSpPr>
          <p:nvPr/>
        </p:nvSpPr>
        <p:spPr bwMode="auto">
          <a:xfrm>
            <a:off x="1905000" y="2466975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33802" name="AutoShape 24"/>
          <p:cNvSpPr>
            <a:spLocks noChangeArrowheads="1"/>
          </p:cNvSpPr>
          <p:nvPr/>
        </p:nvSpPr>
        <p:spPr bwMode="auto">
          <a:xfrm>
            <a:off x="7010400" y="2457450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08000" y="-73305"/>
            <a:ext cx="787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Communication for Resolution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60400" y="659309"/>
            <a:ext cx="787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Model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5913" y="667941"/>
            <a:ext cx="8534400" cy="413265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grpSp>
        <p:nvGrpSpPr>
          <p:cNvPr id="33795" name="Group 10"/>
          <p:cNvGrpSpPr>
            <a:grpSpLocks/>
          </p:cNvGrpSpPr>
          <p:nvPr/>
        </p:nvGrpSpPr>
        <p:grpSpPr bwMode="auto">
          <a:xfrm>
            <a:off x="1494201" y="1468110"/>
            <a:ext cx="6284199" cy="2457662"/>
            <a:chOff x="2652713" y="2447013"/>
            <a:chExt cx="3657600" cy="2600925"/>
          </a:xfrm>
        </p:grpSpPr>
        <p:sp>
          <p:nvSpPr>
            <p:cNvPr id="33804" name="Oval 10"/>
            <p:cNvSpPr>
              <a:spLocks noChangeArrowheads="1"/>
            </p:cNvSpPr>
            <p:nvPr/>
          </p:nvSpPr>
          <p:spPr bwMode="auto">
            <a:xfrm>
              <a:off x="2652713" y="2447013"/>
              <a:ext cx="3657600" cy="2600925"/>
            </a:xfrm>
            <a:prstGeom prst="ellipse">
              <a:avLst/>
            </a:prstGeom>
            <a:solidFill>
              <a:srgbClr val="CC99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33805" name="Oval 11"/>
            <p:cNvSpPr>
              <a:spLocks noChangeArrowheads="1"/>
            </p:cNvSpPr>
            <p:nvPr/>
          </p:nvSpPr>
          <p:spPr bwMode="auto">
            <a:xfrm>
              <a:off x="3233738" y="3001963"/>
              <a:ext cx="2514600" cy="14859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</p:grpSp>
      <p:sp>
        <p:nvSpPr>
          <p:cNvPr id="33796" name="Rectangle 20"/>
          <p:cNvSpPr>
            <a:spLocks noChangeArrowheads="1"/>
          </p:cNvSpPr>
          <p:nvPr/>
        </p:nvSpPr>
        <p:spPr bwMode="auto">
          <a:xfrm>
            <a:off x="3008313" y="1980741"/>
            <a:ext cx="3200400" cy="13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8697" tIns="44348" rIns="88697" bIns="44348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CC"/>
                </a:solidFill>
                <a:latin typeface="Candara" pitchFamily="34" charset="0"/>
              </a:rPr>
              <a:t>Dialogue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For Resolution</a:t>
            </a:r>
          </a:p>
          <a:p>
            <a:pPr algn="ctr" eaLnBrk="1" hangingPunct="1"/>
            <a:r>
              <a:rPr lang="en-US" altLang="en-US" sz="1800" b="1" dirty="0">
                <a:solidFill>
                  <a:srgbClr val="0000CC"/>
                </a:solidFill>
                <a:latin typeface="Candara" pitchFamily="34" charset="0"/>
              </a:rPr>
              <a:t>Pool of Shared Meaning</a:t>
            </a:r>
          </a:p>
        </p:txBody>
      </p:sp>
      <p:sp>
        <p:nvSpPr>
          <p:cNvPr id="33801" name="AutoShape 23"/>
          <p:cNvSpPr>
            <a:spLocks noChangeArrowheads="1"/>
          </p:cNvSpPr>
          <p:nvPr/>
        </p:nvSpPr>
        <p:spPr bwMode="auto">
          <a:xfrm>
            <a:off x="1905000" y="2466975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33802" name="AutoShape 24"/>
          <p:cNvSpPr>
            <a:spLocks noChangeArrowheads="1"/>
          </p:cNvSpPr>
          <p:nvPr/>
        </p:nvSpPr>
        <p:spPr bwMode="auto">
          <a:xfrm>
            <a:off x="7010400" y="2457450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08000" y="-73305"/>
            <a:ext cx="787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Communication for Resolution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379090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“The pool of shared meaning is the birthplace of Synergy.”</a:t>
            </a:r>
            <a:endParaRPr lang="en-US" alt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5913" y="667941"/>
            <a:ext cx="8534400" cy="413265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grpSp>
        <p:nvGrpSpPr>
          <p:cNvPr id="33795" name="Group 10"/>
          <p:cNvGrpSpPr>
            <a:grpSpLocks/>
          </p:cNvGrpSpPr>
          <p:nvPr/>
        </p:nvGrpSpPr>
        <p:grpSpPr bwMode="auto">
          <a:xfrm>
            <a:off x="1494201" y="1468110"/>
            <a:ext cx="6284199" cy="2457662"/>
            <a:chOff x="2652713" y="2447013"/>
            <a:chExt cx="3657600" cy="2600925"/>
          </a:xfrm>
        </p:grpSpPr>
        <p:sp>
          <p:nvSpPr>
            <p:cNvPr id="33804" name="Oval 10"/>
            <p:cNvSpPr>
              <a:spLocks noChangeArrowheads="1"/>
            </p:cNvSpPr>
            <p:nvPr/>
          </p:nvSpPr>
          <p:spPr bwMode="auto">
            <a:xfrm>
              <a:off x="2652713" y="2447013"/>
              <a:ext cx="3657600" cy="2600925"/>
            </a:xfrm>
            <a:prstGeom prst="ellipse">
              <a:avLst/>
            </a:prstGeom>
            <a:solidFill>
              <a:srgbClr val="CC99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33805" name="Oval 11"/>
            <p:cNvSpPr>
              <a:spLocks noChangeArrowheads="1"/>
            </p:cNvSpPr>
            <p:nvPr/>
          </p:nvSpPr>
          <p:spPr bwMode="auto">
            <a:xfrm>
              <a:off x="3233738" y="3001963"/>
              <a:ext cx="2514600" cy="14859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</p:grpSp>
      <p:sp>
        <p:nvSpPr>
          <p:cNvPr id="33796" name="Rectangle 20"/>
          <p:cNvSpPr>
            <a:spLocks noChangeArrowheads="1"/>
          </p:cNvSpPr>
          <p:nvPr/>
        </p:nvSpPr>
        <p:spPr bwMode="auto">
          <a:xfrm>
            <a:off x="3008313" y="1980741"/>
            <a:ext cx="3200400" cy="13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8697" tIns="44348" rIns="88697" bIns="44348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CC"/>
                </a:solidFill>
                <a:latin typeface="Candara" pitchFamily="34" charset="0"/>
              </a:rPr>
              <a:t>Dialogue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For Resolution</a:t>
            </a:r>
          </a:p>
          <a:p>
            <a:pPr algn="ctr" eaLnBrk="1" hangingPunct="1"/>
            <a:r>
              <a:rPr lang="en-US" altLang="en-US" sz="1800" b="1" dirty="0">
                <a:solidFill>
                  <a:srgbClr val="0000CC"/>
                </a:solidFill>
                <a:latin typeface="Candara" pitchFamily="34" charset="0"/>
              </a:rPr>
              <a:t>Pool of Shared Meaning</a:t>
            </a:r>
          </a:p>
        </p:txBody>
      </p:sp>
      <p:sp>
        <p:nvSpPr>
          <p:cNvPr id="33797" name="TextBox 9"/>
          <p:cNvSpPr txBox="1">
            <a:spLocks noChangeArrowheads="1"/>
          </p:cNvSpPr>
          <p:nvPr/>
        </p:nvSpPr>
        <p:spPr bwMode="auto">
          <a:xfrm>
            <a:off x="2982557" y="1459296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Candara" pitchFamily="34" charset="0"/>
              </a:rPr>
              <a:t>Safety</a:t>
            </a:r>
          </a:p>
        </p:txBody>
      </p:sp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1719332" y="618228"/>
            <a:ext cx="5260552" cy="85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ctr" eaLnBrk="1" hangingPunct="1">
              <a:spcBef>
                <a:spcPts val="200"/>
              </a:spcBef>
            </a:pPr>
            <a:r>
              <a:rPr lang="en-US" altLang="en-US" b="1" i="1" dirty="0">
                <a:solidFill>
                  <a:srgbClr val="FFFF00"/>
                </a:solidFill>
                <a:latin typeface="Candara" pitchFamily="34" charset="0"/>
              </a:rPr>
              <a:t>Silence</a:t>
            </a:r>
          </a:p>
          <a:p>
            <a:pPr lvl="1" algn="ctr" eaLnBrk="1" hangingPunct="1">
              <a:spcBef>
                <a:spcPts val="200"/>
              </a:spcBef>
            </a:pPr>
            <a:r>
              <a:rPr lang="en-US" altLang="en-US" b="1" dirty="0">
                <a:solidFill>
                  <a:schemeClr val="bg1"/>
                </a:solidFill>
                <a:latin typeface="Candara" pitchFamily="34" charset="0"/>
              </a:rPr>
              <a:t>Withdrawing, Avoiding, Masking</a:t>
            </a:r>
          </a:p>
        </p:txBody>
      </p:sp>
      <p:sp>
        <p:nvSpPr>
          <p:cNvPr id="33799" name="TextBox 11"/>
          <p:cNvSpPr txBox="1">
            <a:spLocks noChangeArrowheads="1"/>
          </p:cNvSpPr>
          <p:nvPr/>
        </p:nvSpPr>
        <p:spPr bwMode="auto">
          <a:xfrm>
            <a:off x="1743877" y="3948721"/>
            <a:ext cx="5319713" cy="85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spcBef>
                <a:spcPts val="200"/>
              </a:spcBef>
            </a:pPr>
            <a:r>
              <a:rPr lang="en-US" altLang="en-US" b="1" dirty="0">
                <a:solidFill>
                  <a:schemeClr val="bg1"/>
                </a:solidFill>
                <a:latin typeface="Candara" pitchFamily="34" charset="0"/>
              </a:rPr>
              <a:t>Controlling, Labeling, Attacking</a:t>
            </a:r>
          </a:p>
          <a:p>
            <a:pPr lvl="1" algn="ctr" eaLnBrk="1" hangingPunct="1">
              <a:spcBef>
                <a:spcPts val="200"/>
              </a:spcBef>
            </a:pPr>
            <a:r>
              <a:rPr lang="en-US" altLang="en-US" b="1" i="1" dirty="0">
                <a:solidFill>
                  <a:srgbClr val="FFFF00"/>
                </a:solidFill>
                <a:latin typeface="Candara" pitchFamily="34" charset="0"/>
              </a:rPr>
              <a:t>Violence</a:t>
            </a:r>
          </a:p>
        </p:txBody>
      </p:sp>
      <p:sp>
        <p:nvSpPr>
          <p:cNvPr id="33800" name="TextBox 12"/>
          <p:cNvSpPr txBox="1">
            <a:spLocks noChangeArrowheads="1"/>
          </p:cNvSpPr>
          <p:nvPr/>
        </p:nvSpPr>
        <p:spPr bwMode="auto">
          <a:xfrm>
            <a:off x="3010434" y="3390586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Candara" pitchFamily="34" charset="0"/>
              </a:rPr>
              <a:t>Safety</a:t>
            </a:r>
          </a:p>
        </p:txBody>
      </p:sp>
      <p:sp>
        <p:nvSpPr>
          <p:cNvPr id="33801" name="AutoShape 23"/>
          <p:cNvSpPr>
            <a:spLocks noChangeArrowheads="1"/>
          </p:cNvSpPr>
          <p:nvPr/>
        </p:nvSpPr>
        <p:spPr bwMode="auto">
          <a:xfrm>
            <a:off x="1905000" y="2466975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33802" name="AutoShape 24"/>
          <p:cNvSpPr>
            <a:spLocks noChangeArrowheads="1"/>
          </p:cNvSpPr>
          <p:nvPr/>
        </p:nvSpPr>
        <p:spPr bwMode="auto">
          <a:xfrm>
            <a:off x="7010400" y="2457450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8000" y="-73305"/>
            <a:ext cx="787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Communication for Resolution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1298575" y="-19050"/>
            <a:ext cx="6546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Dialogue Goals</a:t>
            </a: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457200" y="750522"/>
            <a:ext cx="3890962" cy="425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Candara" pitchFamily="34" charset="0"/>
              </a:rPr>
              <a:t>Denial Context                            </a:t>
            </a:r>
            <a:r>
              <a:rPr lang="en-US" altLang="en-US" sz="40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Unhealthy Goals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Be Right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Look Good Save Face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Keep the Peace 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Avoid Conflict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Win - Lose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Punish, Blame</a:t>
            </a:r>
          </a:p>
          <a:p>
            <a:pPr eaLnBrk="1" hangingPunct="1"/>
            <a:r>
              <a:rPr lang="en-US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Separate and Isolate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4658255" y="763400"/>
            <a:ext cx="5019145" cy="425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C00000"/>
                </a:solidFill>
                <a:latin typeface="Candara" pitchFamily="34" charset="0"/>
              </a:rPr>
              <a:t>Integral Context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40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Healthy Goals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Find the Truth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Admit. Learn. re-Commit. 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Acknowledge Challenge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Commit to Resolution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Win - Win. Produce Results</a:t>
            </a:r>
          </a:p>
          <a:p>
            <a:pPr eaLnBrk="1" hangingPunct="1"/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Request and Resolve</a:t>
            </a:r>
          </a:p>
          <a:p>
            <a:pPr eaLnBrk="1" hangingPunct="1"/>
            <a:r>
              <a:rPr lang="en-US" alt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Inclusion, Synergy, Partnership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387828" y="2136593"/>
            <a:ext cx="2236424" cy="90889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051006" y="2577917"/>
            <a:ext cx="575271" cy="101012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242930" y="3013638"/>
            <a:ext cx="1374227" cy="97624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402005" y="3849695"/>
            <a:ext cx="2236424" cy="90889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225202" y="3412845"/>
            <a:ext cx="1374227" cy="97624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228740" y="4269037"/>
            <a:ext cx="1374227" cy="97624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022349" y="4680538"/>
            <a:ext cx="575271" cy="101012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5257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1485900" y="3810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Domain,  Context,  Paradigm</a:t>
            </a:r>
          </a:p>
        </p:txBody>
      </p:sp>
      <p:sp>
        <p:nvSpPr>
          <p:cNvPr id="14339" name="WordArt 3"/>
          <p:cNvSpPr>
            <a:spLocks noChangeArrowheads="1" noChangeShapeType="1"/>
          </p:cNvSpPr>
          <p:nvPr/>
        </p:nvSpPr>
        <p:spPr bwMode="auto">
          <a:xfrm>
            <a:off x="609600" y="1333859"/>
            <a:ext cx="3657600" cy="352389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Breathing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Connected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Whole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Embrace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Love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Thriving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Basic Trust</a:t>
            </a:r>
          </a:p>
          <a:p>
            <a:pPr algn="ctr"/>
            <a:r>
              <a:rPr lang="en-US" sz="4000" b="1" kern="10" dirty="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Easy World</a:t>
            </a:r>
            <a:endParaRPr lang="en-US" sz="4000" b="1" kern="10" dirty="0">
              <a:ln w="317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710113" y="2057400"/>
            <a:ext cx="4114800" cy="1485900"/>
            <a:chOff x="2967" y="2374"/>
            <a:chExt cx="2592" cy="1248"/>
          </a:xfrm>
        </p:grpSpPr>
        <p:sp>
          <p:nvSpPr>
            <p:cNvPr id="14342" name="AutoShape 5"/>
            <p:cNvSpPr>
              <a:spLocks noChangeArrowheads="1"/>
            </p:cNvSpPr>
            <p:nvPr/>
          </p:nvSpPr>
          <p:spPr bwMode="auto">
            <a:xfrm>
              <a:off x="2967" y="2374"/>
              <a:ext cx="2592" cy="1248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14343" name="WordArt 6"/>
            <p:cNvSpPr>
              <a:spLocks noChangeArrowheads="1" noChangeShapeType="1"/>
            </p:cNvSpPr>
            <p:nvPr/>
          </p:nvSpPr>
          <p:spPr bwMode="auto">
            <a:xfrm>
              <a:off x="3802" y="2673"/>
              <a:ext cx="968" cy="421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chemeClr val="tx1"/>
                    </a:outerShdw>
                  </a:effectLst>
                  <a:latin typeface="Times New Roman"/>
                  <a:cs typeface="Times New Roman"/>
                </a:rPr>
                <a:t>Integral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488950" y="66818"/>
            <a:ext cx="8166100" cy="593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0000CC"/>
                </a:solidFill>
                <a:latin typeface="Candara" pitchFamily="34" charset="0"/>
              </a:rPr>
              <a:t>Start and Stay with Heart</a:t>
            </a:r>
          </a:p>
          <a:p>
            <a:pPr algn="ctr" eaLnBrk="1" hangingPunct="1"/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Work on me First.</a:t>
            </a:r>
          </a:p>
          <a:p>
            <a:pPr algn="ctr" eaLnBrk="1" hangingPunct="1"/>
            <a:r>
              <a:rPr lang="en-US" altLang="en-US" sz="5400" b="1" dirty="0">
                <a:solidFill>
                  <a:srgbClr val="C00000"/>
                </a:solidFill>
                <a:latin typeface="Candara" pitchFamily="34" charset="0"/>
              </a:rPr>
              <a:t>What do I </a:t>
            </a:r>
            <a:r>
              <a:rPr lang="en-US" altLang="en-US" sz="5400" b="1" i="1" dirty="0">
                <a:solidFill>
                  <a:srgbClr val="C00000"/>
                </a:solidFill>
                <a:latin typeface="Candara" pitchFamily="34" charset="0"/>
              </a:rPr>
              <a:t>really</a:t>
            </a:r>
            <a:r>
              <a:rPr lang="en-US" altLang="en-US" sz="5400" b="1" dirty="0">
                <a:solidFill>
                  <a:srgbClr val="C00000"/>
                </a:solidFill>
                <a:latin typeface="Candara" pitchFamily="34" charset="0"/>
              </a:rPr>
              <a:t> want?</a:t>
            </a:r>
          </a:p>
          <a:p>
            <a:pPr algn="ctr" eaLnBrk="1" hangingPunct="1"/>
            <a:endParaRPr lang="en-US" altLang="en-US" sz="1200" b="1" dirty="0">
              <a:solidFill>
                <a:srgbClr val="C00000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What do I </a:t>
            </a:r>
            <a:r>
              <a:rPr lang="en-US" altLang="en-US" sz="3200" b="1" i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really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 want for myself?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What do I </a:t>
            </a:r>
            <a:r>
              <a:rPr lang="en-US" altLang="en-US" sz="32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really</a:t>
            </a: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want for others</a:t>
            </a: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?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200" b="1" dirty="0" smtClean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0000CC"/>
                </a:solidFill>
                <a:latin typeface="Candara" pitchFamily="34" charset="0"/>
              </a:rPr>
              <a:t>How </a:t>
            </a:r>
            <a:r>
              <a:rPr lang="en-US" altLang="en-US" sz="3200" b="1" dirty="0">
                <a:solidFill>
                  <a:srgbClr val="0000CC"/>
                </a:solidFill>
                <a:latin typeface="Candara" pitchFamily="34" charset="0"/>
              </a:rPr>
              <a:t>would I behave </a:t>
            </a:r>
            <a:endParaRPr lang="en-US" altLang="en-US" sz="3200" b="1" dirty="0" smtClean="0">
              <a:solidFill>
                <a:srgbClr val="0000CC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if 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this is what I </a:t>
            </a:r>
            <a:r>
              <a:rPr lang="en-US" alt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really </a:t>
            </a:r>
            <a:r>
              <a:rPr lang="en-US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wanted</a:t>
            </a:r>
            <a:r>
              <a:rPr lang="en-US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?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3600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/>
            <a:endParaRPr lang="en-US" altLang="en-US" sz="3600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71088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endalldisease.com/wp-content/uploads/2012/11/handshak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857" y="3651597"/>
            <a:ext cx="3407306" cy="16979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449380" y="12593"/>
            <a:ext cx="8166100" cy="9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Refuse Either Or Thinking</a:t>
            </a:r>
            <a:endParaRPr lang="en-US" alt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9380" y="894736"/>
            <a:ext cx="8166100" cy="327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3600" b="1" dirty="0" smtClean="0">
                <a:solidFill>
                  <a:srgbClr val="000099"/>
                </a:solidFill>
                <a:latin typeface="Candara" pitchFamily="34" charset="0"/>
              </a:rPr>
              <a:t>Search </a:t>
            </a:r>
            <a:r>
              <a:rPr lang="en-US" altLang="en-US" sz="3600" b="1" dirty="0">
                <a:solidFill>
                  <a:srgbClr val="000099"/>
                </a:solidFill>
                <a:latin typeface="Candara" pitchFamily="34" charset="0"/>
              </a:rPr>
              <a:t>for an </a:t>
            </a:r>
            <a:endParaRPr lang="en-US" altLang="en-US" sz="3600" b="1" dirty="0" smtClean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4400" b="1" i="1" dirty="0" smtClean="0">
                <a:solidFill>
                  <a:srgbClr val="C00000"/>
                </a:solidFill>
                <a:latin typeface="Candara" pitchFamily="34" charset="0"/>
              </a:rPr>
              <a:t>And</a:t>
            </a:r>
            <a:endParaRPr lang="en-US" altLang="en-US" sz="3600" b="1" i="1" dirty="0">
              <a:solidFill>
                <a:srgbClr val="C00000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sz="8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Clarify what you don’t want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Ask brain to search for healthy options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8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There is a </a:t>
            </a: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Resolution What </a:t>
            </a:r>
            <a:r>
              <a:rPr lang="en-US" alt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is it?</a:t>
            </a:r>
          </a:p>
        </p:txBody>
      </p:sp>
    </p:spTree>
    <p:extLst>
      <p:ext uri="{BB962C8B-B14F-4D97-AF65-F5344CB8AC3E}">
        <p14:creationId xmlns:p14="http://schemas.microsoft.com/office/powerpoint/2010/main" val="3090227004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www.chicagotribune.com/media/photo/2011-12/67010723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5947850" y="1251386"/>
            <a:ext cx="3228975" cy="364331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970834" y="-79376"/>
            <a:ext cx="7046383" cy="695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Learn </a:t>
            </a:r>
            <a:r>
              <a:rPr lang="en-US" alt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 Look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660066"/>
                </a:solidFill>
                <a:latin typeface="Candara" pitchFamily="34" charset="0"/>
              </a:rPr>
              <a:t> Look </a:t>
            </a:r>
            <a:r>
              <a:rPr lang="en-US" altLang="en-US" sz="3200" b="1" dirty="0">
                <a:solidFill>
                  <a:srgbClr val="660066"/>
                </a:solidFill>
                <a:latin typeface="Candara" pitchFamily="34" charset="0"/>
              </a:rPr>
              <a:t>at Content and Conditions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en-US" altLang="en-US" sz="105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Watch 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for Safety problems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en-US" altLang="en-US" sz="105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660066"/>
                </a:solidFill>
                <a:latin typeface="Candara" pitchFamily="34" charset="0"/>
              </a:rPr>
              <a:t> Look </a:t>
            </a:r>
            <a:r>
              <a:rPr lang="en-US" altLang="en-US" sz="3200" b="1" dirty="0">
                <a:solidFill>
                  <a:srgbClr val="660066"/>
                </a:solidFill>
                <a:latin typeface="Candara" pitchFamily="34" charset="0"/>
              </a:rPr>
              <a:t>for people moving towards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rgbClr val="660066"/>
                </a:solidFill>
                <a:latin typeface="Candara" pitchFamily="34" charset="0"/>
              </a:rPr>
              <a:t> Silence </a:t>
            </a:r>
            <a:r>
              <a:rPr lang="en-US" altLang="en-US" sz="3200" b="1" dirty="0">
                <a:solidFill>
                  <a:srgbClr val="660066"/>
                </a:solidFill>
                <a:latin typeface="Candara" pitchFamily="34" charset="0"/>
              </a:rPr>
              <a:t>and Violence 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endParaRPr lang="en-US" altLang="en-US" sz="105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 Look 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for your Style Under Stress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68218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6" name="Picture 10" descr="http://www.woassociates.com/wp-content/uploads/2013/01/Dialogue-engaging-convers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04" y="2830096"/>
            <a:ext cx="3648075" cy="223599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69528" y="351276"/>
            <a:ext cx="8166100" cy="378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When </a:t>
            </a: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you or others are moving toward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Silence or Violence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Make </a:t>
            </a:r>
            <a:r>
              <a:rPr lang="en-US" alt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it Safe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Step out of Content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Out of Conversation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600" b="1" dirty="0">
                <a:solidFill>
                  <a:srgbClr val="660066"/>
                </a:solidFill>
                <a:latin typeface="Candara" pitchFamily="34" charset="0"/>
              </a:rPr>
              <a:t>And Make it Safe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3850408" y="4133850"/>
            <a:ext cx="1158875" cy="800100"/>
            <a:chOff x="1239" y="1008"/>
            <a:chExt cx="3129" cy="2755"/>
          </a:xfrm>
        </p:grpSpPr>
        <p:sp>
          <p:nvSpPr>
            <p:cNvPr id="50180" name="Oval 4"/>
            <p:cNvSpPr>
              <a:spLocks noChangeArrowheads="1"/>
            </p:cNvSpPr>
            <p:nvPr/>
          </p:nvSpPr>
          <p:spPr bwMode="auto">
            <a:xfrm>
              <a:off x="1239" y="1008"/>
              <a:ext cx="3129" cy="275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50181" name="Oval 5"/>
            <p:cNvSpPr>
              <a:spLocks noChangeArrowheads="1"/>
            </p:cNvSpPr>
            <p:nvPr/>
          </p:nvSpPr>
          <p:spPr bwMode="auto">
            <a:xfrm>
              <a:off x="1671" y="1604"/>
              <a:ext cx="2304" cy="1511"/>
            </a:xfrm>
            <a:prstGeom prst="ellipse">
              <a:avLst/>
            </a:prstGeom>
            <a:solidFill>
              <a:srgbClr val="CC99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50182" name="Oval 6"/>
            <p:cNvSpPr>
              <a:spLocks noChangeArrowheads="1"/>
            </p:cNvSpPr>
            <p:nvPr/>
          </p:nvSpPr>
          <p:spPr bwMode="auto">
            <a:xfrm>
              <a:off x="2037" y="1891"/>
              <a:ext cx="1584" cy="936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50183" name="AutoShape 7"/>
            <p:cNvSpPr>
              <a:spLocks noChangeArrowheads="1"/>
            </p:cNvSpPr>
            <p:nvPr/>
          </p:nvSpPr>
          <p:spPr bwMode="auto">
            <a:xfrm>
              <a:off x="1749" y="2180"/>
              <a:ext cx="233" cy="28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50184" name="AutoShape 8"/>
            <p:cNvSpPr>
              <a:spLocks noChangeArrowheads="1"/>
            </p:cNvSpPr>
            <p:nvPr/>
          </p:nvSpPr>
          <p:spPr bwMode="auto">
            <a:xfrm>
              <a:off x="3670" y="2179"/>
              <a:ext cx="233" cy="280"/>
            </a:xfrm>
            <a:prstGeom prst="star4">
              <a:avLst>
                <a:gd name="adj" fmla="val 125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21208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gallery.yopriceville.com/downloadfullsize/send/2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6801">
            <a:off x="7009524" y="2773021"/>
            <a:ext cx="1070870" cy="1876956"/>
          </a:xfrm>
          <a:prstGeom prst="rect">
            <a:avLst/>
          </a:prstGeom>
          <a:noFill/>
        </p:spPr>
      </p:pic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590548" y="346591"/>
            <a:ext cx="816610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Make it Safe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Which </a:t>
            </a: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Condition of Safety is at Risk</a:t>
            </a: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?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3600" b="1" i="1" dirty="0" smtClean="0">
                <a:solidFill>
                  <a:srgbClr val="C00000"/>
                </a:solidFill>
                <a:latin typeface="Candara" pitchFamily="34" charset="0"/>
              </a:rPr>
              <a:t>Mutual </a:t>
            </a:r>
            <a:r>
              <a:rPr lang="en-US" altLang="en-US" sz="3600" b="1" i="1" dirty="0">
                <a:solidFill>
                  <a:srgbClr val="C00000"/>
                </a:solidFill>
                <a:latin typeface="Candara" pitchFamily="34" charset="0"/>
              </a:rPr>
              <a:t>Purpose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Do others believe you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care</a:t>
            </a: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 about their goals</a:t>
            </a:r>
            <a:r>
              <a:rPr lang="en-US" altLang="en-US" b="1" dirty="0" smtClean="0">
                <a:solidFill>
                  <a:srgbClr val="000099"/>
                </a:solidFill>
                <a:latin typeface="Candara" pitchFamily="34" charset="0"/>
              </a:rPr>
              <a:t>?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0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600" b="1" i="1" dirty="0" smtClean="0">
                <a:solidFill>
                  <a:srgbClr val="C00000"/>
                </a:solidFill>
                <a:latin typeface="Candara" pitchFamily="34" charset="0"/>
              </a:rPr>
              <a:t>Mutual </a:t>
            </a:r>
            <a:r>
              <a:rPr lang="en-US" altLang="en-US" sz="3600" b="1" i="1" dirty="0">
                <a:solidFill>
                  <a:srgbClr val="C00000"/>
                </a:solidFill>
                <a:latin typeface="Candara" pitchFamily="34" charset="0"/>
              </a:rPr>
              <a:t>Respect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Do </a:t>
            </a:r>
            <a:r>
              <a:rPr lang="en-US" altLang="en-US" b="1" dirty="0" smtClean="0">
                <a:solidFill>
                  <a:srgbClr val="000099"/>
                </a:solidFill>
                <a:latin typeface="Candara" pitchFamily="34" charset="0"/>
              </a:rPr>
              <a:t>others </a:t>
            </a: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believe you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respect</a:t>
            </a: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 them? 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28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92057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488950" y="35670"/>
            <a:ext cx="8166100" cy="154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Make it </a:t>
            </a:r>
            <a:r>
              <a:rPr lang="en-US" altLang="en-US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Safe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When </a:t>
            </a:r>
            <a:r>
              <a:rPr lang="en-US" altLang="en-US" sz="3200" b="1" dirty="0">
                <a:solidFill>
                  <a:srgbClr val="000099"/>
                </a:solidFill>
                <a:latin typeface="Candara" pitchFamily="34" charset="0"/>
              </a:rPr>
              <a:t>there </a:t>
            </a:r>
            <a:r>
              <a:rPr lang="en-US" altLang="en-US" sz="3200" b="1" dirty="0" smtClean="0">
                <a:solidFill>
                  <a:srgbClr val="000099"/>
                </a:solidFill>
                <a:latin typeface="Candara" pitchFamily="34" charset="0"/>
              </a:rPr>
              <a:t>is Misunderstanding</a:t>
            </a:r>
          </a:p>
        </p:txBody>
      </p:sp>
      <p:pic>
        <p:nvPicPr>
          <p:cNvPr id="54276" name="Picture 4" descr="http://www.advisor.ca/wp-content/uploads/2012/10/men-business-meeting-conversation-persua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4211" y="3918960"/>
            <a:ext cx="2610998" cy="14686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3344" y="1484540"/>
            <a:ext cx="8166100" cy="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Use</a:t>
            </a:r>
            <a:r>
              <a:rPr lang="en-US" alt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en-US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3872" y="1868679"/>
            <a:ext cx="8166100" cy="10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Contrasting</a:t>
            </a:r>
            <a:endParaRPr lang="en-US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8950" y="2956916"/>
            <a:ext cx="8166100" cy="54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Start </a:t>
            </a: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with what you don’t intend and mean</a:t>
            </a: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.</a:t>
            </a:r>
            <a:endParaRPr lang="en-US" altLang="en-US" sz="28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88950" y="3459158"/>
            <a:ext cx="8166100" cy="101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Explain </a:t>
            </a: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what you do intend and mean.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2800" b="1" dirty="0">
              <a:solidFill>
                <a:srgbClr val="000099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34753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776811" y="-151397"/>
            <a:ext cx="8166100" cy="14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endParaRPr lang="en-US" altLang="en-US" sz="1600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5400" b="1" dirty="0">
                <a:solidFill>
                  <a:srgbClr val="000099"/>
                </a:solidFill>
                <a:latin typeface="Candara" pitchFamily="34" charset="0"/>
              </a:rPr>
              <a:t>Tough Message to Share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105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5604" name="Picture 4" descr="http://static.tumblr.com/xdjxzsi/Futm1mctd/stepping-st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459" y="2494876"/>
            <a:ext cx="5715000" cy="240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76811" y="464320"/>
            <a:ext cx="8166100" cy="203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endParaRPr lang="en-US" altLang="en-US" sz="1600" dirty="0">
              <a:latin typeface="Times New Roman" pitchFamily="18" charset="0"/>
            </a:endParaRPr>
          </a:p>
          <a:p>
            <a:pPr algn="ctr" eaLnBrk="1" hangingPunct="1">
              <a:lnSpc>
                <a:spcPct val="110000"/>
              </a:lnSpc>
            </a:pPr>
            <a:endParaRPr lang="en-US" altLang="en-US" sz="1050" b="1" dirty="0">
              <a:solidFill>
                <a:srgbClr val="C00000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88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State Your </a:t>
            </a:r>
            <a:r>
              <a:rPr lang="en-US" altLang="en-US" sz="8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Path</a:t>
            </a:r>
            <a:endParaRPr lang="en-US" altLang="en-US" sz="1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55541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235200" y="1390650"/>
            <a:ext cx="4961467" cy="24574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flip="none" rotWithShape="1">
            <a:gsLst>
              <a:gs pos="0">
                <a:srgbClr val="0000CC"/>
              </a:gs>
              <a:gs pos="100000">
                <a:schemeClr val="bg1">
                  <a:alpha val="51000"/>
                </a:schemeClr>
              </a:gs>
            </a:gsLst>
            <a:lin ang="10800000" scaled="1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488950" y="292894"/>
            <a:ext cx="81661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 Path</a:t>
            </a:r>
          </a:p>
        </p:txBody>
      </p:sp>
      <p:sp>
        <p:nvSpPr>
          <p:cNvPr id="6" name="Rectangle 5"/>
          <p:cNvSpPr/>
          <p:nvPr/>
        </p:nvSpPr>
        <p:spPr>
          <a:xfrm>
            <a:off x="3031068" y="3922164"/>
            <a:ext cx="2734204" cy="571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Is that True?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38588" y="2197120"/>
            <a:ext cx="1826683" cy="79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4400" b="1" dirty="0" smtClean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-Story</a:t>
            </a:r>
            <a:endParaRPr lang="en-US" altLang="en-US" sz="4400" b="1" dirty="0">
              <a:ln>
                <a:solidFill>
                  <a:srgbClr val="00006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943226" y="1910008"/>
            <a:ext cx="1266825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See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Hear  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47142922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669" y="678972"/>
            <a:ext cx="5334000" cy="4000501"/>
          </a:xfrm>
          <a:prstGeom prst="rect">
            <a:avLst/>
          </a:prstGeom>
          <a:noFill/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2235200" y="1390650"/>
            <a:ext cx="4961467" cy="245745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flip="none" rotWithShape="1">
            <a:gsLst>
              <a:gs pos="0">
                <a:srgbClr val="0000CC"/>
              </a:gs>
              <a:gs pos="100000">
                <a:schemeClr val="bg1">
                  <a:alpha val="51000"/>
                </a:schemeClr>
              </a:gs>
            </a:gsLst>
            <a:lin ang="10800000" scaled="1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Rectangle 8"/>
          <p:cNvSpPr>
            <a:spLocks noChangeArrowheads="1"/>
          </p:cNvSpPr>
          <p:nvPr/>
        </p:nvSpPr>
        <p:spPr bwMode="auto">
          <a:xfrm>
            <a:off x="5965293" y="2312127"/>
            <a:ext cx="1266825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latin typeface="Candara" pitchFamily="34" charset="0"/>
              </a:rPr>
              <a:t>-Act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86338" y="2312127"/>
            <a:ext cx="1268412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800" b="1" dirty="0" smtClean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</a:t>
            </a:r>
            <a:r>
              <a:rPr lang="en-US" altLang="en-US" sz="3200" b="1" dirty="0" smtClean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Feel</a:t>
            </a:r>
            <a:endParaRPr lang="en-US" altLang="en-US" sz="2800" b="1" dirty="0">
              <a:ln>
                <a:solidFill>
                  <a:srgbClr val="00006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88950" y="292894"/>
            <a:ext cx="81661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Your Path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38589" y="2337527"/>
            <a:ext cx="1266825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800" b="1" dirty="0" smtClean="0">
                <a:ln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Story</a:t>
            </a:r>
            <a:endParaRPr lang="en-US" altLang="en-US" sz="2800" b="1" dirty="0">
              <a:ln>
                <a:solidFill>
                  <a:srgbClr val="00006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943226" y="1873782"/>
            <a:ext cx="1266825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See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Hear  </a:t>
            </a:r>
          </a:p>
          <a:p>
            <a:pPr algn="ctr" eaLnBrk="1" hangingPunct="1"/>
            <a:r>
              <a:rPr lang="en-US" altLang="en-US" sz="2800" b="1" dirty="0">
                <a:ln w="12700">
                  <a:solidFill>
                    <a:srgbClr val="00006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2017690198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315913" y="667941"/>
            <a:ext cx="8534400" cy="413265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grpSp>
        <p:nvGrpSpPr>
          <p:cNvPr id="68611" name="Group 10"/>
          <p:cNvGrpSpPr>
            <a:grpSpLocks/>
          </p:cNvGrpSpPr>
          <p:nvPr/>
        </p:nvGrpSpPr>
        <p:grpSpPr bwMode="auto">
          <a:xfrm>
            <a:off x="1494201" y="1468110"/>
            <a:ext cx="6284199" cy="2457662"/>
            <a:chOff x="2652713" y="2447013"/>
            <a:chExt cx="3657600" cy="2600925"/>
          </a:xfrm>
        </p:grpSpPr>
        <p:sp>
          <p:nvSpPr>
            <p:cNvPr id="68631" name="Oval 10"/>
            <p:cNvSpPr>
              <a:spLocks noChangeArrowheads="1"/>
            </p:cNvSpPr>
            <p:nvPr/>
          </p:nvSpPr>
          <p:spPr bwMode="auto">
            <a:xfrm>
              <a:off x="2652713" y="2447013"/>
              <a:ext cx="3657600" cy="2600925"/>
            </a:xfrm>
            <a:prstGeom prst="ellipse">
              <a:avLst/>
            </a:prstGeom>
            <a:solidFill>
              <a:srgbClr val="CC99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  <p:sp>
          <p:nvSpPr>
            <p:cNvPr id="68632" name="Oval 11"/>
            <p:cNvSpPr>
              <a:spLocks noChangeArrowheads="1"/>
            </p:cNvSpPr>
            <p:nvPr/>
          </p:nvSpPr>
          <p:spPr bwMode="auto">
            <a:xfrm>
              <a:off x="3233738" y="3001963"/>
              <a:ext cx="2514600" cy="14859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altLang="en-US" sz="1800">
                <a:latin typeface="Tahoma" charset="0"/>
              </a:endParaRPr>
            </a:p>
          </p:txBody>
        </p:sp>
      </p:grpSp>
      <p:sp>
        <p:nvSpPr>
          <p:cNvPr id="68612" name="Rectangle 20"/>
          <p:cNvSpPr>
            <a:spLocks noChangeArrowheads="1"/>
          </p:cNvSpPr>
          <p:nvPr/>
        </p:nvSpPr>
        <p:spPr bwMode="auto">
          <a:xfrm>
            <a:off x="3008313" y="1922790"/>
            <a:ext cx="3200400" cy="141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8697" tIns="44348" rIns="88697" bIns="44348"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00000C"/>
                </a:solidFill>
                <a:latin typeface="Candara" pitchFamily="34" charset="0"/>
              </a:rPr>
              <a:t>Dialogue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0C"/>
                </a:solidFill>
                <a:latin typeface="Candara" pitchFamily="34" charset="0"/>
              </a:rPr>
              <a:t>For Resolution</a:t>
            </a:r>
          </a:p>
          <a:p>
            <a:pPr algn="ctr" eaLnBrk="1" hangingPunct="1"/>
            <a:r>
              <a:rPr lang="en-US" altLang="en-US" sz="1800" b="1" dirty="0">
                <a:solidFill>
                  <a:srgbClr val="00000C"/>
                </a:solidFill>
                <a:latin typeface="Candara" pitchFamily="34" charset="0"/>
              </a:rPr>
              <a:t>Pool of Shared Meaning</a:t>
            </a:r>
            <a:endParaRPr lang="en-US" altLang="en-US" sz="1800" b="1" dirty="0">
              <a:latin typeface="Candara" pitchFamily="34" charset="0"/>
            </a:endParaRPr>
          </a:p>
        </p:txBody>
      </p:sp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3008313" y="1459296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Candara" pitchFamily="34" charset="0"/>
              </a:rPr>
              <a:t>Safety</a:t>
            </a:r>
          </a:p>
        </p:txBody>
      </p:sp>
      <p:sp>
        <p:nvSpPr>
          <p:cNvPr id="68614" name="TextBox 10"/>
          <p:cNvSpPr txBox="1">
            <a:spLocks noChangeArrowheads="1"/>
          </p:cNvSpPr>
          <p:nvPr/>
        </p:nvSpPr>
        <p:spPr bwMode="auto">
          <a:xfrm>
            <a:off x="1685926" y="637545"/>
            <a:ext cx="5319713" cy="85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spcBef>
                <a:spcPts val="200"/>
              </a:spcBef>
            </a:pPr>
            <a:r>
              <a:rPr lang="en-US" altLang="en-US" b="1" u="sng" dirty="0">
                <a:solidFill>
                  <a:schemeClr val="bg1"/>
                </a:solidFill>
                <a:latin typeface="Candara" pitchFamily="34" charset="0"/>
              </a:rPr>
              <a:t>Silence</a:t>
            </a:r>
          </a:p>
          <a:p>
            <a:pPr lvl="1" algn="ctr" eaLnBrk="1" hangingPunct="1">
              <a:spcBef>
                <a:spcPts val="200"/>
              </a:spcBef>
            </a:pPr>
            <a:r>
              <a:rPr lang="en-US" altLang="en-US" b="1" dirty="0">
                <a:solidFill>
                  <a:schemeClr val="bg1"/>
                </a:solidFill>
                <a:latin typeface="Candara" pitchFamily="34" charset="0"/>
              </a:rPr>
              <a:t>Withdrawing, Avoiding, Masking</a:t>
            </a:r>
          </a:p>
        </p:txBody>
      </p:sp>
      <p:sp>
        <p:nvSpPr>
          <p:cNvPr id="68615" name="TextBox 11"/>
          <p:cNvSpPr txBox="1">
            <a:spLocks noChangeArrowheads="1"/>
          </p:cNvSpPr>
          <p:nvPr/>
        </p:nvSpPr>
        <p:spPr bwMode="auto">
          <a:xfrm>
            <a:off x="1685926" y="3922965"/>
            <a:ext cx="5319713" cy="85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spcBef>
                <a:spcPts val="200"/>
              </a:spcBef>
            </a:pPr>
            <a:r>
              <a:rPr lang="en-US" altLang="en-US" b="1" dirty="0">
                <a:solidFill>
                  <a:schemeClr val="bg1"/>
                </a:solidFill>
                <a:latin typeface="Candara" pitchFamily="34" charset="0"/>
              </a:rPr>
              <a:t>Controlling, Labeling, Attacking</a:t>
            </a:r>
          </a:p>
          <a:p>
            <a:pPr lvl="1" algn="ctr" eaLnBrk="1" hangingPunct="1">
              <a:spcBef>
                <a:spcPts val="200"/>
              </a:spcBef>
            </a:pPr>
            <a:r>
              <a:rPr lang="en-US" altLang="en-US" b="1" u="sng" dirty="0">
                <a:solidFill>
                  <a:schemeClr val="bg1"/>
                </a:solidFill>
                <a:latin typeface="Candara" pitchFamily="34" charset="0"/>
              </a:rPr>
              <a:t>Violence</a:t>
            </a:r>
          </a:p>
        </p:txBody>
      </p:sp>
      <p:sp>
        <p:nvSpPr>
          <p:cNvPr id="68616" name="TextBox 12"/>
          <p:cNvSpPr txBox="1">
            <a:spLocks noChangeArrowheads="1"/>
          </p:cNvSpPr>
          <p:nvPr/>
        </p:nvSpPr>
        <p:spPr bwMode="auto">
          <a:xfrm>
            <a:off x="2971800" y="3409903"/>
            <a:ext cx="32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Candara" pitchFamily="34" charset="0"/>
              </a:rPr>
              <a:t>Safety</a:t>
            </a:r>
          </a:p>
        </p:txBody>
      </p:sp>
      <p:sp>
        <p:nvSpPr>
          <p:cNvPr id="68617" name="AutoShape 24"/>
          <p:cNvSpPr>
            <a:spLocks noChangeArrowheads="1"/>
          </p:cNvSpPr>
          <p:nvPr/>
        </p:nvSpPr>
        <p:spPr bwMode="auto">
          <a:xfrm>
            <a:off x="7010400" y="2457450"/>
            <a:ext cx="369888" cy="333375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altLang="en-US" sz="1800">
              <a:latin typeface="Tahoma" charset="0"/>
            </a:endParaRPr>
          </a:p>
        </p:txBody>
      </p:sp>
      <p:sp>
        <p:nvSpPr>
          <p:cNvPr id="68618" name="AutoShape 2"/>
          <p:cNvSpPr>
            <a:spLocks noChangeArrowheads="1"/>
          </p:cNvSpPr>
          <p:nvPr/>
        </p:nvSpPr>
        <p:spPr bwMode="auto">
          <a:xfrm>
            <a:off x="1" y="2036845"/>
            <a:ext cx="2492375" cy="1353741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DDDD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Rectangle 17"/>
          <p:cNvSpPr>
            <a:spLocks noChangeArrowheads="1"/>
          </p:cNvSpPr>
          <p:nvPr/>
        </p:nvSpPr>
        <p:spPr bwMode="auto">
          <a:xfrm>
            <a:off x="82551" y="2323251"/>
            <a:ext cx="1266825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See</a:t>
            </a:r>
          </a:p>
          <a:p>
            <a:pPr algn="ctr" eaLnBrk="1" hangingPunct="1"/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Hear  </a:t>
            </a:r>
          </a:p>
          <a:p>
            <a:pPr algn="ctr" eaLnBrk="1" hangingPunct="1"/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Sense</a:t>
            </a:r>
          </a:p>
        </p:txBody>
      </p:sp>
      <p:sp>
        <p:nvSpPr>
          <p:cNvPr id="68620" name="Rectangle 18"/>
          <p:cNvSpPr>
            <a:spLocks noChangeArrowheads="1"/>
          </p:cNvSpPr>
          <p:nvPr/>
        </p:nvSpPr>
        <p:spPr bwMode="auto">
          <a:xfrm>
            <a:off x="565151" y="2562225"/>
            <a:ext cx="1266825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1400" b="1">
                <a:solidFill>
                  <a:srgbClr val="000099"/>
                </a:solidFill>
                <a:latin typeface="Candara" pitchFamily="34" charset="0"/>
              </a:rPr>
              <a:t>-Story</a:t>
            </a:r>
          </a:p>
        </p:txBody>
      </p:sp>
      <p:sp>
        <p:nvSpPr>
          <p:cNvPr id="68621" name="Rectangle 19"/>
          <p:cNvSpPr>
            <a:spLocks noChangeArrowheads="1"/>
          </p:cNvSpPr>
          <p:nvPr/>
        </p:nvSpPr>
        <p:spPr bwMode="auto">
          <a:xfrm>
            <a:off x="1436689" y="2570560"/>
            <a:ext cx="1266825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1400" b="1">
                <a:solidFill>
                  <a:srgbClr val="000099"/>
                </a:solidFill>
                <a:latin typeface="Candara" pitchFamily="34" charset="0"/>
              </a:rPr>
              <a:t>-Feel</a:t>
            </a:r>
          </a:p>
        </p:txBody>
      </p:sp>
      <p:sp>
        <p:nvSpPr>
          <p:cNvPr id="68622" name="Rectangle 20"/>
          <p:cNvSpPr>
            <a:spLocks noChangeArrowheads="1"/>
          </p:cNvSpPr>
          <p:nvPr/>
        </p:nvSpPr>
        <p:spPr bwMode="auto">
          <a:xfrm>
            <a:off x="1905001" y="2562225"/>
            <a:ext cx="1268413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1400" b="1">
                <a:solidFill>
                  <a:srgbClr val="000099"/>
                </a:solidFill>
                <a:latin typeface="Candara" pitchFamily="34" charset="0"/>
              </a:rPr>
              <a:t>-Act</a:t>
            </a:r>
          </a:p>
        </p:txBody>
      </p:sp>
      <p:sp>
        <p:nvSpPr>
          <p:cNvPr id="68623" name="AutoShape 2"/>
          <p:cNvSpPr>
            <a:spLocks noChangeArrowheads="1"/>
          </p:cNvSpPr>
          <p:nvPr/>
        </p:nvSpPr>
        <p:spPr bwMode="auto">
          <a:xfrm flipH="1">
            <a:off x="6805613" y="2055724"/>
            <a:ext cx="2492375" cy="134082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DDDD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Rectangle 22"/>
          <p:cNvSpPr>
            <a:spLocks noChangeArrowheads="1"/>
          </p:cNvSpPr>
          <p:nvPr/>
        </p:nvSpPr>
        <p:spPr bwMode="auto">
          <a:xfrm>
            <a:off x="7983539" y="2302087"/>
            <a:ext cx="1266825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See</a:t>
            </a:r>
          </a:p>
          <a:p>
            <a:pPr algn="ctr" eaLnBrk="1" hangingPunct="1"/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Hear  </a:t>
            </a:r>
          </a:p>
          <a:p>
            <a:pPr algn="ctr" eaLnBrk="1" hangingPunct="1"/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Sense</a:t>
            </a:r>
          </a:p>
        </p:txBody>
      </p:sp>
      <p:sp>
        <p:nvSpPr>
          <p:cNvPr id="68625" name="Rectangle 23"/>
          <p:cNvSpPr>
            <a:spLocks noChangeArrowheads="1"/>
          </p:cNvSpPr>
          <p:nvPr/>
        </p:nvSpPr>
        <p:spPr bwMode="auto">
          <a:xfrm>
            <a:off x="7630682" y="2547719"/>
            <a:ext cx="884238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1400" b="1" dirty="0">
                <a:solidFill>
                  <a:srgbClr val="000099"/>
                </a:solidFill>
                <a:latin typeface="Candara" pitchFamily="34" charset="0"/>
              </a:rPr>
              <a:t>-Story</a:t>
            </a:r>
          </a:p>
        </p:txBody>
      </p:sp>
      <p:sp>
        <p:nvSpPr>
          <p:cNvPr id="68626" name="Rectangle 24"/>
          <p:cNvSpPr>
            <a:spLocks noChangeArrowheads="1"/>
          </p:cNvSpPr>
          <p:nvPr/>
        </p:nvSpPr>
        <p:spPr bwMode="auto">
          <a:xfrm>
            <a:off x="7327470" y="2552482"/>
            <a:ext cx="608012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1400" b="1">
                <a:solidFill>
                  <a:srgbClr val="000099"/>
                </a:solidFill>
                <a:latin typeface="Candara" pitchFamily="34" charset="0"/>
              </a:rPr>
              <a:t>-Feel</a:t>
            </a:r>
          </a:p>
        </p:txBody>
      </p:sp>
      <p:sp>
        <p:nvSpPr>
          <p:cNvPr id="68627" name="Rectangle 25"/>
          <p:cNvSpPr>
            <a:spLocks noChangeArrowheads="1"/>
          </p:cNvSpPr>
          <p:nvPr/>
        </p:nvSpPr>
        <p:spPr bwMode="auto">
          <a:xfrm>
            <a:off x="6940120" y="2570341"/>
            <a:ext cx="581025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1400" b="1" dirty="0" smtClean="0">
                <a:solidFill>
                  <a:srgbClr val="000099"/>
                </a:solidFill>
                <a:latin typeface="Candara" pitchFamily="34" charset="0"/>
              </a:rPr>
              <a:t>Act</a:t>
            </a:r>
            <a:endParaRPr lang="en-US" altLang="en-US" sz="1400" b="1" dirty="0">
              <a:solidFill>
                <a:srgbClr val="000099"/>
              </a:solidFill>
              <a:latin typeface="Candara" pitchFamily="34" charset="0"/>
            </a:endParaRPr>
          </a:p>
        </p:txBody>
      </p:sp>
      <p:sp>
        <p:nvSpPr>
          <p:cNvPr id="68628" name="Rectangle 26"/>
          <p:cNvSpPr>
            <a:spLocks noChangeArrowheads="1"/>
          </p:cNvSpPr>
          <p:nvPr/>
        </p:nvSpPr>
        <p:spPr bwMode="auto">
          <a:xfrm>
            <a:off x="1114426" y="2311441"/>
            <a:ext cx="12668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000099"/>
                </a:solidFill>
                <a:latin typeface="Candara" pitchFamily="34" charset="0"/>
              </a:rPr>
              <a:t>Me</a:t>
            </a:r>
          </a:p>
        </p:txBody>
      </p:sp>
      <p:sp>
        <p:nvSpPr>
          <p:cNvPr id="68629" name="Rectangle 27"/>
          <p:cNvSpPr>
            <a:spLocks noChangeArrowheads="1"/>
          </p:cNvSpPr>
          <p:nvPr/>
        </p:nvSpPr>
        <p:spPr bwMode="auto">
          <a:xfrm>
            <a:off x="7410451" y="2283790"/>
            <a:ext cx="12668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000" b="1" dirty="0">
                <a:solidFill>
                  <a:srgbClr val="000099"/>
                </a:solidFill>
                <a:latin typeface="Candara" pitchFamily="34" charset="0"/>
              </a:rPr>
              <a:t>Others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08000" y="-73305"/>
            <a:ext cx="787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Communication for Resolution</a:t>
            </a:r>
            <a:endParaRPr lang="en-US" altLang="en-US" sz="4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WordArt 9"/>
          <p:cNvSpPr>
            <a:spLocks noChangeArrowheads="1" noChangeShapeType="1"/>
          </p:cNvSpPr>
          <p:nvPr/>
        </p:nvSpPr>
        <p:spPr bwMode="auto">
          <a:xfrm>
            <a:off x="1549400" y="571500"/>
            <a:ext cx="6121400" cy="838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The Issue is not Humanity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9"/>
          <p:cNvSpPr>
            <a:spLocks noChangeArrowheads="1" noChangeShapeType="1"/>
          </p:cNvSpPr>
          <p:nvPr/>
        </p:nvSpPr>
        <p:spPr bwMode="auto">
          <a:xfrm>
            <a:off x="838200" y="1943100"/>
            <a:ext cx="7543800" cy="10858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The Issue is Context</a:t>
            </a:r>
            <a:endParaRPr lang="en-US" sz="4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chemeClr val="tx1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WordArt 3"/>
          <p:cNvSpPr>
            <a:spLocks noChangeArrowheads="1" noChangeShapeType="1"/>
          </p:cNvSpPr>
          <p:nvPr/>
        </p:nvSpPr>
        <p:spPr bwMode="auto">
          <a:xfrm>
            <a:off x="2667000" y="3829050"/>
            <a:ext cx="39624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It's Your Choice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1260475" y="56035"/>
            <a:ext cx="7392458" cy="435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Tough Message to Share</a:t>
            </a:r>
          </a:p>
          <a:p>
            <a:pPr algn="ctr" eaLnBrk="1" hangingPunct="1">
              <a:lnSpc>
                <a:spcPct val="110000"/>
              </a:lnSpc>
            </a:pPr>
            <a:endParaRPr lang="en-US" altLang="en-US" sz="400" b="1" dirty="0">
              <a:solidFill>
                <a:srgbClr val="000099"/>
              </a:solidFill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4000" b="1" dirty="0">
                <a:solidFill>
                  <a:srgbClr val="C00000"/>
                </a:solidFill>
                <a:latin typeface="Candara" pitchFamily="34" charset="0"/>
              </a:rPr>
              <a:t>State Your Path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2800" b="1" dirty="0" smtClean="0">
                <a:solidFill>
                  <a:srgbClr val="0000CC"/>
                </a:solidFill>
                <a:latin typeface="Candara" pitchFamily="34" charset="0"/>
              </a:rPr>
              <a:t>Share </a:t>
            </a:r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your Facts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 Start </a:t>
            </a:r>
            <a:r>
              <a:rPr lang="en-US" altLang="en-US" sz="2800" b="1" dirty="0">
                <a:solidFill>
                  <a:srgbClr val="660066"/>
                </a:solidFill>
                <a:latin typeface="Candara" pitchFamily="34" charset="0"/>
              </a:rPr>
              <a:t>with least </a:t>
            </a: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Controversial</a:t>
            </a:r>
            <a:endParaRPr lang="en-US" altLang="en-US" sz="280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000099"/>
                </a:solidFill>
                <a:latin typeface="Candara" pitchFamily="34" charset="0"/>
              </a:rPr>
              <a:t> </a:t>
            </a:r>
            <a:r>
              <a:rPr lang="en-US" altLang="en-US" sz="2800" b="1" dirty="0" smtClean="0">
                <a:solidFill>
                  <a:srgbClr val="0000CC"/>
                </a:solidFill>
                <a:latin typeface="Candara" pitchFamily="34" charset="0"/>
              </a:rPr>
              <a:t>Tell </a:t>
            </a:r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your Story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 The meanings </a:t>
            </a:r>
            <a:r>
              <a:rPr lang="en-US" altLang="en-US" sz="2800" b="1" dirty="0">
                <a:solidFill>
                  <a:srgbClr val="660066"/>
                </a:solidFill>
                <a:latin typeface="Candara" pitchFamily="34" charset="0"/>
              </a:rPr>
              <a:t>you are giving </a:t>
            </a: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to the </a:t>
            </a:r>
            <a:r>
              <a:rPr lang="en-US" altLang="en-US" sz="2800" b="1" dirty="0">
                <a:solidFill>
                  <a:srgbClr val="660066"/>
                </a:solidFill>
                <a:latin typeface="Candara" pitchFamily="34" charset="0"/>
              </a:rPr>
              <a:t>facts.</a:t>
            </a: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0000CC"/>
                </a:solidFill>
                <a:latin typeface="Candara" pitchFamily="34" charset="0"/>
              </a:rPr>
              <a:t> Ask </a:t>
            </a:r>
            <a:r>
              <a:rPr lang="en-US" altLang="en-US" sz="2800" b="1" dirty="0">
                <a:solidFill>
                  <a:srgbClr val="0000CC"/>
                </a:solidFill>
                <a:latin typeface="Candara" pitchFamily="34" charset="0"/>
              </a:rPr>
              <a:t>Others for their facts and </a:t>
            </a:r>
            <a:r>
              <a:rPr lang="en-US" altLang="en-US" sz="2800" b="1" dirty="0" smtClean="0">
                <a:solidFill>
                  <a:srgbClr val="0000CC"/>
                </a:solidFill>
                <a:latin typeface="Candara" pitchFamily="34" charset="0"/>
              </a:rPr>
              <a:t>Stories</a:t>
            </a:r>
            <a:endParaRPr lang="en-US" altLang="en-US" sz="2800" b="1" dirty="0">
              <a:solidFill>
                <a:srgbClr val="000099"/>
              </a:solidFill>
              <a:latin typeface="Candara" pitchFamily="34" charset="0"/>
            </a:endParaRPr>
          </a:p>
          <a:p>
            <a:pPr eaLnBrk="1" hangingPunct="1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 Dialogue </a:t>
            </a:r>
            <a:r>
              <a:rPr lang="en-US" altLang="en-US" sz="2800" b="1" dirty="0">
                <a:solidFill>
                  <a:srgbClr val="660066"/>
                </a:solidFill>
                <a:latin typeface="Candara" pitchFamily="34" charset="0"/>
              </a:rPr>
              <a:t>for </a:t>
            </a:r>
            <a:r>
              <a:rPr lang="en-US" altLang="en-US" sz="2800" b="1" dirty="0" smtClean="0">
                <a:solidFill>
                  <a:srgbClr val="660066"/>
                </a:solidFill>
                <a:latin typeface="Candara" pitchFamily="34" charset="0"/>
              </a:rPr>
              <a:t>Resolution</a:t>
            </a:r>
            <a:endParaRPr lang="en-US" altLang="en-US" sz="2800" b="1" dirty="0">
              <a:solidFill>
                <a:srgbClr val="660066"/>
              </a:solidFill>
              <a:latin typeface="Candara" pitchFamily="34" charset="0"/>
            </a:endParaRPr>
          </a:p>
        </p:txBody>
      </p:sp>
      <p:pic>
        <p:nvPicPr>
          <p:cNvPr id="4" name="Picture 4" descr="http://static.tumblr.com/xdjxzsi/Futm1mctd/stepping-st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6395" y="3848397"/>
            <a:ext cx="2708734" cy="113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302138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803" y="564673"/>
            <a:ext cx="5334000" cy="4000501"/>
          </a:xfrm>
          <a:prstGeom prst="rect">
            <a:avLst/>
          </a:prstGeom>
          <a:noFill/>
        </p:spPr>
      </p:pic>
      <p:sp>
        <p:nvSpPr>
          <p:cNvPr id="72706" name="TextBox 3"/>
          <p:cNvSpPr txBox="1">
            <a:spLocks noChangeArrowheads="1"/>
          </p:cNvSpPr>
          <p:nvPr/>
        </p:nvSpPr>
        <p:spPr bwMode="auto">
          <a:xfrm>
            <a:off x="244475" y="10961"/>
            <a:ext cx="8662458" cy="67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Dialogue for Resolution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4475" y="416618"/>
            <a:ext cx="8662458" cy="42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Agree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latin typeface="Candara" pitchFamily="34" charset="0"/>
              </a:rPr>
              <a:t>When you do.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Apologize</a:t>
            </a:r>
            <a:endParaRPr lang="en-US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latin typeface="Candara" pitchFamily="34" charset="0"/>
              </a:rPr>
              <a:t>Quickly when appropriate.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Build </a:t>
            </a:r>
            <a:endParaRPr lang="en-US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latin typeface="Candara" pitchFamily="34" charset="0"/>
              </a:rPr>
              <a:t>If others leave things out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latin typeface="Candara" pitchFamily="34" charset="0"/>
              </a:rPr>
              <a:t>Agree where you do then Build…. (AND)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Compare</a:t>
            </a:r>
            <a:endParaRPr lang="en-US" alt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When you differ significantly 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sz="1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Don’t suggest they are wrong. Compare the two Views.</a:t>
            </a:r>
            <a:endParaRPr lang="en-US" altLang="en-US" sz="1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53957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tateofeternity.com/heralds_files/god%20ray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803" y="539274"/>
            <a:ext cx="5334000" cy="4000501"/>
          </a:xfrm>
          <a:prstGeom prst="rect">
            <a:avLst/>
          </a:prstGeom>
          <a:noFill/>
        </p:spPr>
      </p:pic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292100" y="-34549"/>
            <a:ext cx="8559800" cy="668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Dialogue for Resolution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Mutual Purpose 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Pool of Shared Meaning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What do I Really Want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Move Energy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Search for And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Watch for Safety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Active Listening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Contrasting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ndara" pitchFamily="34" charset="0"/>
              </a:rPr>
              <a:t>Share Your Path</a:t>
            </a:r>
          </a:p>
          <a:p>
            <a:pPr algn="ctr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en-US" sz="2800" b="1" dirty="0">
                <a:solidFill>
                  <a:srgbClr val="000099"/>
                </a:solidFill>
                <a:latin typeface="Candara" pitchFamily="34" charset="0"/>
              </a:rPr>
              <a:t>Resolution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altLang="en-US" b="1" dirty="0">
                <a:solidFill>
                  <a:srgbClr val="000099"/>
                </a:solidFill>
                <a:latin typeface="Candar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610671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42950"/>
            <a:ext cx="6629400" cy="2590800"/>
            <a:chOff x="990600" y="742950"/>
            <a:chExt cx="6629400" cy="2590800"/>
          </a:xfrm>
        </p:grpSpPr>
        <p:sp>
          <p:nvSpPr>
            <p:cNvPr id="4" name="Oval 9"/>
            <p:cNvSpPr>
              <a:spLocks noChangeArrowheads="1"/>
            </p:cNvSpPr>
            <p:nvPr/>
          </p:nvSpPr>
          <p:spPr bwMode="auto">
            <a:xfrm>
              <a:off x="990600" y="742950"/>
              <a:ext cx="2819400" cy="2590800"/>
            </a:xfrm>
            <a:prstGeom prst="ellipse">
              <a:avLst/>
            </a:prstGeom>
            <a:solidFill>
              <a:srgbClr val="FFFFFF"/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endParaRPr>
            </a:p>
          </p:txBody>
        </p:sp>
        <p:sp>
          <p:nvSpPr>
            <p:cNvPr id="3" name="WordArt 7"/>
            <p:cNvSpPr>
              <a:spLocks noChangeArrowheads="1" noChangeShapeType="1"/>
            </p:cNvSpPr>
            <p:nvPr/>
          </p:nvSpPr>
          <p:spPr bwMode="auto">
            <a:xfrm>
              <a:off x="1219200" y="1303735"/>
              <a:ext cx="6400800" cy="1953815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4000" kern="10" dirty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10" dirty="0" smtClean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Awakening Excellence.3</a:t>
              </a:r>
              <a:endParaRPr lang="en-US" sz="4000" kern="10" dirty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38175" y="3419927"/>
            <a:ext cx="7837488" cy="57694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US" sz="4000" kern="10" dirty="0" smtClean="0">
                <a:ln w="317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Systems, Strategies and Concepts for Awakening Excellence</a:t>
            </a:r>
            <a:endParaRPr lang="en-US" sz="4000" kern="10" dirty="0">
              <a:ln w="317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216025" y="291703"/>
            <a:ext cx="70929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Emotional</a:t>
            </a:r>
          </a:p>
          <a:p>
            <a:pPr algn="ctr">
              <a:defRPr/>
            </a:pPr>
            <a:r>
              <a:rPr lang="en-US" sz="8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Intelligence</a:t>
            </a:r>
          </a:p>
        </p:txBody>
      </p:sp>
      <p:pic>
        <p:nvPicPr>
          <p:cNvPr id="16388" name="Picture 4" descr="http://beverlywalden.com/wp-content/uploads/2011/08/hand-hold.jpg"/>
          <p:cNvPicPr>
            <a:picLocks noChangeAspect="1" noChangeArrowheads="1"/>
          </p:cNvPicPr>
          <p:nvPr/>
        </p:nvPicPr>
        <p:blipFill>
          <a:blip r:embed="rId3" cstate="print"/>
          <a:srcRect t="35480"/>
          <a:stretch>
            <a:fillRect/>
          </a:stretch>
        </p:blipFill>
        <p:spPr bwMode="auto">
          <a:xfrm>
            <a:off x="1569495" y="2451374"/>
            <a:ext cx="6564573" cy="243539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666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14325" y="197167"/>
            <a:ext cx="85153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Working with Emotional Intelligence</a:t>
            </a:r>
          </a:p>
          <a:p>
            <a:pPr algn="ctr">
              <a:defRPr/>
            </a:pPr>
            <a:r>
              <a:rPr lang="en-US" sz="3200" b="1" i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Daniel </a:t>
            </a:r>
            <a:r>
              <a:rPr lang="en-US" sz="3200" b="1" i="1" dirty="0" err="1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Goleman</a:t>
            </a:r>
            <a:r>
              <a:rPr lang="en-US" sz="3200" b="1" i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</a:p>
          <a:p>
            <a:pPr>
              <a:defRPr/>
            </a:pPr>
            <a:endParaRPr lang="en-US" sz="1200" b="1" dirty="0">
              <a:solidFill>
                <a:srgbClr val="C00000"/>
              </a:solidFill>
              <a:latin typeface="Candara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00CC"/>
                </a:solidFill>
                <a:latin typeface="Candara" pitchFamily="34" charset="0"/>
              </a:rPr>
              <a:t> 67% of all competencies deemed essential for high performance were related to emotional intelligence.</a:t>
            </a:r>
          </a:p>
          <a:p>
            <a:pPr>
              <a:defRPr/>
            </a:pPr>
            <a:r>
              <a:rPr lang="en-US" sz="1400" b="1" dirty="0">
                <a:solidFill>
                  <a:srgbClr val="000099"/>
                </a:solidFill>
                <a:latin typeface="Candara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b="1" dirty="0">
                <a:solidFill>
                  <a:srgbClr val="000099"/>
                </a:solidFill>
                <a:latin typeface="Candara" pitchFamily="34" charset="0"/>
              </a:rPr>
              <a:t> One’s emotional intelligence mattered twice as much as one’s technical knowledge or IQ for this high performance.</a:t>
            </a:r>
          </a:p>
        </p:txBody>
      </p:sp>
    </p:spTree>
    <p:extLst>
      <p:ext uri="{BB962C8B-B14F-4D97-AF65-F5344CB8AC3E}">
        <p14:creationId xmlns:p14="http://schemas.microsoft.com/office/powerpoint/2010/main" val="2475342946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765065" y="260211"/>
            <a:ext cx="7722092" cy="42165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is Emotional Intelligence (EQ)?</a:t>
            </a:r>
          </a:p>
          <a:p>
            <a:pPr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1.  The </a:t>
            </a: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ability to be aware of, name, and </a:t>
            </a:r>
            <a:endParaRPr lang="en-US" sz="2800" b="1" dirty="0" smtClean="0">
              <a:solidFill>
                <a:srgbClr val="0000CC"/>
              </a:solidFill>
              <a:latin typeface="Candara" panose="020E0502030303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    manage </a:t>
            </a: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one’s emotions </a:t>
            </a:r>
          </a:p>
          <a:p>
            <a:pPr marL="514350" indent="-514350">
              <a:defRPr/>
            </a:pPr>
            <a:endParaRPr lang="en-US" sz="1000" b="1" dirty="0">
              <a:solidFill>
                <a:srgbClr val="000099"/>
              </a:solidFill>
              <a:latin typeface="Candara" panose="020E0502030303020204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000099"/>
                </a:solidFill>
                <a:latin typeface="Candara" panose="020E0502030303020204" pitchFamily="34" charset="0"/>
              </a:rPr>
              <a:t>2. The ability be aware of, name and 	</a:t>
            </a:r>
          </a:p>
          <a:p>
            <a:pPr>
              <a:defRPr/>
            </a:pPr>
            <a:r>
              <a:rPr lang="en-US" sz="2800" b="1" dirty="0">
                <a:solidFill>
                  <a:srgbClr val="000099"/>
                </a:solidFill>
                <a:latin typeface="Candara" panose="020E0502030303020204" pitchFamily="34" charset="0"/>
              </a:rPr>
              <a:t>    understand other’s emotions</a:t>
            </a:r>
          </a:p>
          <a:p>
            <a:pPr>
              <a:defRPr/>
            </a:pPr>
            <a:r>
              <a:rPr lang="en-US" sz="1000" b="1" dirty="0">
                <a:solidFill>
                  <a:srgbClr val="000099"/>
                </a:solidFill>
                <a:latin typeface="Candara" panose="020E0502030303020204" pitchFamily="34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3. The ability to relate to others in effective     </a:t>
            </a: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    ways both personally and professionally </a:t>
            </a:r>
          </a:p>
          <a:p>
            <a:pPr>
              <a:defRPr/>
            </a:pPr>
            <a:r>
              <a:rPr lang="en-US" sz="2800" b="1" dirty="0">
                <a:solidFill>
                  <a:srgbClr val="0000CC"/>
                </a:solidFill>
                <a:latin typeface="Candara" panose="020E0502030303020204" pitchFamily="34" charset="0"/>
              </a:rPr>
              <a:t>    in a wide range of contexts and roles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6361114" y="4662488"/>
            <a:ext cx="2619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  <a:latin typeface="Calibri" pitchFamily="34" charset="0"/>
              </a:rPr>
              <a:t>Mark </a:t>
            </a:r>
            <a:r>
              <a:rPr lang="en-US" altLang="en-US" sz="1800" b="1" dirty="0" err="1">
                <a:solidFill>
                  <a:schemeClr val="bg1"/>
                </a:solidFill>
                <a:latin typeface="Calibri" pitchFamily="34" charset="0"/>
              </a:rPr>
              <a:t>Craemer</a:t>
            </a:r>
            <a:r>
              <a:rPr lang="en-US" altLang="en-US" sz="1800" b="1" dirty="0">
                <a:solidFill>
                  <a:schemeClr val="bg1"/>
                </a:solidFill>
                <a:latin typeface="Calibri" pitchFamily="34" charset="0"/>
              </a:rPr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1584761010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04825" y="202406"/>
            <a:ext cx="8515350" cy="421653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How does low EQ show up at work</a:t>
            </a:r>
            <a:r>
              <a:rPr lang="en-US" sz="4000" b="1" dirty="0" smtClean="0">
                <a:solidFill>
                  <a:srgbClr val="A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</a:t>
            </a:r>
          </a:p>
          <a:p>
            <a:pPr>
              <a:defRPr/>
            </a:pPr>
            <a:endParaRPr lang="en-US" sz="1000" b="1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Blaming </a:t>
            </a:r>
            <a:r>
              <a:rPr lang="en-US" sz="2600" b="1" dirty="0">
                <a:solidFill>
                  <a:srgbClr val="0000CC"/>
                </a:solidFill>
                <a:latin typeface="Candara" panose="020E0502030303020204" pitchFamily="34" charset="0"/>
              </a:rPr>
              <a:t>others 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66"/>
                </a:solidFill>
                <a:latin typeface="Candara" panose="020E0502030303020204" pitchFamily="34" charset="0"/>
              </a:rPr>
              <a:t>Victim </a:t>
            </a:r>
            <a:r>
              <a:rPr lang="en-US" sz="2600" b="1" dirty="0">
                <a:solidFill>
                  <a:srgbClr val="000066"/>
                </a:solidFill>
                <a:latin typeface="Candara" panose="020E0502030303020204" pitchFamily="34" charset="0"/>
              </a:rPr>
              <a:t>statements such as “If only he/she would . . </a:t>
            </a:r>
            <a:r>
              <a:rPr lang="en-US" sz="2600" b="1" dirty="0" smtClean="0">
                <a:solidFill>
                  <a:srgbClr val="000066"/>
                </a:solidFill>
                <a:latin typeface="Candara" panose="020E0502030303020204" pitchFamily="34" charset="0"/>
              </a:rPr>
              <a:t>.” </a:t>
            </a:r>
            <a:endParaRPr lang="en-US" sz="2600" b="1" dirty="0">
              <a:solidFill>
                <a:srgbClr val="000066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An </a:t>
            </a:r>
            <a:r>
              <a:rPr lang="en-US" sz="2600" b="1" dirty="0">
                <a:solidFill>
                  <a:srgbClr val="0000CC"/>
                </a:solidFill>
                <a:latin typeface="Candara" panose="020E0502030303020204" pitchFamily="34" charset="0"/>
              </a:rPr>
              <a:t>inability to hear critical feedback 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66"/>
                </a:solidFill>
                <a:latin typeface="Candara" panose="020E0502030303020204" pitchFamily="34" charset="0"/>
              </a:rPr>
              <a:t>Diverse </a:t>
            </a:r>
            <a:r>
              <a:rPr lang="en-US" sz="2600" b="1" dirty="0">
                <a:solidFill>
                  <a:srgbClr val="000066"/>
                </a:solidFill>
                <a:latin typeface="Candara" panose="020E0502030303020204" pitchFamily="34" charset="0"/>
              </a:rPr>
              <a:t>opinions that are not welcomed or valued 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Passive</a:t>
            </a:r>
            <a:r>
              <a:rPr lang="en-US" sz="2600" b="1" dirty="0">
                <a:solidFill>
                  <a:srgbClr val="0000CC"/>
                </a:solidFill>
                <a:latin typeface="Candara" panose="020E0502030303020204" pitchFamily="34" charset="0"/>
              </a:rPr>
              <a:t>, aggressive or passive-aggressive  </a:t>
            </a:r>
            <a:r>
              <a:rPr lang="en-US" sz="2600" b="1" dirty="0" smtClean="0">
                <a:solidFill>
                  <a:srgbClr val="0000CC"/>
                </a:solidFill>
                <a:latin typeface="Candara" panose="020E0502030303020204" pitchFamily="34" charset="0"/>
              </a:rPr>
              <a:t>communication </a:t>
            </a:r>
            <a:endParaRPr lang="en-US" sz="2600" b="1" dirty="0">
              <a:solidFill>
                <a:srgbClr val="0000CC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r>
              <a:rPr lang="en-US" sz="2600" b="1" dirty="0" smtClean="0">
                <a:solidFill>
                  <a:srgbClr val="000066"/>
                </a:solidFill>
                <a:latin typeface="Candara" panose="020E0502030303020204" pitchFamily="34" charset="0"/>
              </a:rPr>
              <a:t>Leaders </a:t>
            </a:r>
            <a:r>
              <a:rPr lang="en-US" sz="2600" b="1" dirty="0">
                <a:solidFill>
                  <a:srgbClr val="000066"/>
                </a:solidFill>
                <a:latin typeface="Candara" panose="020E0502030303020204" pitchFamily="34" charset="0"/>
              </a:rPr>
              <a:t>who do not listen and become out of touch </a:t>
            </a:r>
            <a:r>
              <a:rPr lang="en-US" sz="2600" b="1" dirty="0" smtClean="0">
                <a:solidFill>
                  <a:srgbClr val="000066"/>
                </a:solidFill>
                <a:latin typeface="Candara" panose="020E0502030303020204" pitchFamily="34" charset="0"/>
              </a:rPr>
              <a:t>with </a:t>
            </a:r>
            <a:r>
              <a:rPr lang="en-US" sz="2600" b="1" dirty="0">
                <a:solidFill>
                  <a:srgbClr val="000066"/>
                </a:solidFill>
                <a:latin typeface="Candara" panose="020E0502030303020204" pitchFamily="34" charset="0"/>
              </a:rPr>
              <a:t>those they lead</a:t>
            </a:r>
          </a:p>
        </p:txBody>
      </p:sp>
    </p:spTree>
    <p:extLst>
      <p:ext uri="{BB962C8B-B14F-4D97-AF65-F5344CB8AC3E}">
        <p14:creationId xmlns:p14="http://schemas.microsoft.com/office/powerpoint/2010/main" val="618686415"/>
      </p:ext>
    </p:extLst>
  </p:cSld>
  <p:clrMapOvr>
    <a:masterClrMapping/>
  </p:clrMapOvr>
  <p:transition advTm="13543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6" y="1733976"/>
            <a:ext cx="3809997" cy="1466424"/>
            <a:chOff x="533403" y="2311968"/>
            <a:chExt cx="3809997" cy="1955232"/>
          </a:xfrm>
        </p:grpSpPr>
        <p:pic>
          <p:nvPicPr>
            <p:cNvPr id="17412" name="Picture 4" descr="F:\Current\All Source Upcoming Gigs\AE and WV\Awakening Excellence\AE New Logo\clear-glass-bowl_moldy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3" y="2311968"/>
              <a:ext cx="3809997" cy="1955232"/>
            </a:xfrm>
            <a:prstGeom prst="rect">
              <a:avLst/>
            </a:prstGeom>
            <a:noFill/>
          </p:spPr>
        </p:pic>
        <p:sp>
          <p:nvSpPr>
            <p:cNvPr id="10" name="WordArt 7"/>
            <p:cNvSpPr>
              <a:spLocks noChangeArrowheads="1" noChangeShapeType="1"/>
            </p:cNvSpPr>
            <p:nvPr/>
          </p:nvSpPr>
          <p:spPr bwMode="auto">
            <a:xfrm>
              <a:off x="1698512" y="2514600"/>
              <a:ext cx="1520032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latin typeface="Candara" panose="020E0502030303020204" pitchFamily="34" charset="0"/>
                </a:rPr>
                <a:t>Denial</a:t>
              </a:r>
            </a:p>
          </p:txBody>
        </p:sp>
        <p:sp>
          <p:nvSpPr>
            <p:cNvPr id="12" name="WordArt 8"/>
            <p:cNvSpPr>
              <a:spLocks noChangeArrowheads="1" noChangeShapeType="1"/>
            </p:cNvSpPr>
            <p:nvPr/>
          </p:nvSpPr>
          <p:spPr bwMode="auto">
            <a:xfrm>
              <a:off x="1429828" y="2971800"/>
              <a:ext cx="2057400" cy="3810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sp>
          <p:nvSpPr>
            <p:cNvPr id="14" name="WordArt 9"/>
            <p:cNvSpPr>
              <a:spLocks noChangeArrowheads="1" noChangeShapeType="1"/>
            </p:cNvSpPr>
            <p:nvPr/>
          </p:nvSpPr>
          <p:spPr bwMode="auto">
            <a:xfrm>
              <a:off x="1524000" y="3378766"/>
              <a:ext cx="1828800" cy="50743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Survival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325755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  <a:latin typeface="Candara" panose="020E0502030303020204" pitchFamily="34" charset="0"/>
              </a:rPr>
              <a:t>It's Your </a:t>
            </a:r>
            <a:r>
              <a:rPr lang="en-US" sz="72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Choice.</a:t>
            </a:r>
            <a:endParaRPr lang="en-US" sz="72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5800" y="895350"/>
            <a:ext cx="4389356" cy="2590800"/>
            <a:chOff x="4349676" y="1600200"/>
            <a:chExt cx="4764080" cy="2971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676" y="1600200"/>
              <a:ext cx="4764080" cy="2971800"/>
            </a:xfrm>
            <a:prstGeom prst="rect">
              <a:avLst/>
            </a:prstGeom>
          </p:spPr>
        </p:pic>
        <p:sp>
          <p:nvSpPr>
            <p:cNvPr id="15" name="WordArt 12"/>
            <p:cNvSpPr>
              <a:spLocks noChangeArrowheads="1" noChangeShapeType="1"/>
            </p:cNvSpPr>
            <p:nvPr/>
          </p:nvSpPr>
          <p:spPr bwMode="auto">
            <a:xfrm>
              <a:off x="5638800" y="2400300"/>
              <a:ext cx="2133600" cy="8892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Candara" panose="020E0502030303020204" pitchFamily="34" charset="0"/>
                </a:rPr>
                <a:t>Integral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4302"/>
            <a:ext cx="8229600" cy="1239039"/>
          </a:xfrm>
        </p:spPr>
        <p:txBody>
          <a:bodyPr/>
          <a:lstStyle/>
          <a:p>
            <a:r>
              <a:rPr lang="en-US" sz="5200" dirty="0"/>
              <a:t>Domain, </a:t>
            </a:r>
            <a:r>
              <a:rPr lang="en-US" sz="5200" dirty="0" smtClean="0"/>
              <a:t>Context, </a:t>
            </a:r>
            <a:r>
              <a:rPr lang="en-US" sz="5200" dirty="0"/>
              <a:t>Paradigm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7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42100</TotalTime>
  <Words>5188</Words>
  <Application>Microsoft Office PowerPoint</Application>
  <PresentationFormat>On-screen Show (16:9)</PresentationFormat>
  <Paragraphs>1992</Paragraphs>
  <Slides>330</Slides>
  <Notes>271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330</vt:i4>
      </vt:variant>
    </vt:vector>
  </HeadingPairs>
  <TitlesOfParts>
    <vt:vector size="344" baseType="lpstr">
      <vt:lpstr>MS PGothic</vt:lpstr>
      <vt:lpstr>MS PGothic</vt:lpstr>
      <vt:lpstr>Arial</vt:lpstr>
      <vt:lpstr>Arial Narrow</vt:lpstr>
      <vt:lpstr>Calibri</vt:lpstr>
      <vt:lpstr>Cambria Math</vt:lpstr>
      <vt:lpstr>Candara</vt:lpstr>
      <vt:lpstr>Myanmar Text</vt:lpstr>
      <vt:lpstr>Tahoma</vt:lpstr>
      <vt:lpstr>Times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Areas</vt:lpstr>
      <vt:lpstr>PowerPoint Presentation</vt:lpstr>
      <vt:lpstr>Team-Partnership</vt:lpstr>
      <vt:lpstr>PowerPoint Presentation</vt:lpstr>
      <vt:lpstr>Language</vt:lpstr>
      <vt:lpstr>Assertion Declaration</vt:lpstr>
      <vt:lpstr>“There is Always a Resolution”</vt:lpstr>
      <vt:lpstr>Affirmation</vt:lpstr>
      <vt:lpstr>Afformation</vt:lpstr>
      <vt:lpstr>Afformation</vt:lpstr>
      <vt:lpstr>Neural Net</vt:lpstr>
      <vt:lpstr>“Clarity Brings Power.”</vt:lpstr>
      <vt:lpstr>“Clarity Brings Power.”</vt:lpstr>
      <vt:lpstr>First 15%</vt:lpstr>
      <vt:lpstr>First 15%</vt:lpstr>
      <vt:lpstr>Last 5%</vt:lpstr>
      <vt:lpstr>Change</vt:lpstr>
      <vt:lpstr>Beliefs about Change</vt:lpstr>
      <vt:lpstr>Change Model</vt:lpstr>
      <vt:lpstr>Change Model</vt:lpstr>
      <vt:lpstr>You are the Nucleus of Your Reality</vt:lpstr>
      <vt:lpstr>Nucleus Relationships</vt:lpstr>
      <vt:lpstr>You are the Nucleus  of all your Relationships</vt:lpstr>
      <vt:lpstr>Healthy Nucleus?</vt:lpstr>
      <vt:lpstr>Nucleus Effect</vt:lpstr>
      <vt:lpstr>1400</vt:lpstr>
      <vt:lpstr>Stress</vt:lpstr>
      <vt:lpstr>Stress</vt:lpstr>
      <vt:lpstr>Stress</vt:lpstr>
      <vt:lpstr>60 Sec Burst</vt:lpstr>
      <vt:lpstr>60 Sec Burst</vt:lpstr>
      <vt:lpstr>PowerPoint Presentation</vt:lpstr>
      <vt:lpstr>PowerPoint Presentation</vt:lpstr>
      <vt:lpstr>Five Islands</vt:lpstr>
      <vt:lpstr>Relationships</vt:lpstr>
      <vt:lpstr>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Domain, Context, 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Domain, Context, Paradigm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 Trust </vt:lpstr>
      <vt:lpstr>The Speed of Trust  Stephen Covey</vt:lpstr>
      <vt:lpstr>Trust Affects  Speed and Costs  </vt:lpstr>
      <vt:lpstr>PowerPoint Presentation</vt:lpstr>
      <vt:lpstr>Trust Affects  Speed and Costs</vt:lpstr>
      <vt:lpstr>Warren Buffett | Wal-Mart  We did no ‘due diligence.’  We knew everything would be exactly as Wal-Mart said it would be – and it was. </vt:lpstr>
      <vt:lpstr>High Trust is a Performance Multiplier It Creates Trust Dividends </vt:lpstr>
      <vt:lpstr>High Trust Materially Improves Communication, Collaboration,  Execution, Innovation,  Strategy, Engagement,  Partnering and Relationships.</vt:lpstr>
      <vt:lpstr>Mistrust </vt:lpstr>
      <vt:lpstr>Trust  Is the Hidden Variable</vt:lpstr>
      <vt:lpstr>Traditional Formula  for  Organizational Success S x E = R . Strategy x Execution = Results 10    x    10     =  100</vt:lpstr>
      <vt:lpstr>New Formula  for  Organizational Success . (S x E)  x T  =  R (Strategy x Execution) Trust = Results </vt:lpstr>
      <vt:lpstr>(S x E)  x T  =  R Strategy x Execute  =  Result   x  Trust      =     Net    </vt:lpstr>
      <vt:lpstr>(S x E)  x T  =  R Strategy x Execute  =  Result   x  Trust      =     Net    </vt:lpstr>
      <vt:lpstr>High Trust  won’t necessarily rescue  poor Strategy.  </vt:lpstr>
      <vt:lpstr>The ability to Establish, Grow Extend, &amp; Restore Trust with all stakeholders –  is the key leadership competency  of the new global economy.  Stephen Covey</vt:lpstr>
      <vt:lpstr>Nothing is as Fast  as the Speed of Trust</vt:lpstr>
      <vt:lpstr>Who do I Trust?</vt:lpstr>
      <vt:lpstr>Who Trusts me?</vt:lpstr>
      <vt:lpstr>Myth Trust  is a function of Character</vt:lpstr>
      <vt:lpstr>Trust is a function of</vt:lpstr>
      <vt:lpstr>PowerPoint Presentation</vt:lpstr>
      <vt:lpstr>PowerPoint Presentation</vt:lpstr>
      <vt:lpstr>PowerPoint Presentation</vt:lpstr>
      <vt:lpstr>Trust is a function of</vt:lpstr>
      <vt:lpstr>What is the Criteria?  for  Partnerships, Team Core Relationships</vt:lpstr>
      <vt:lpstr>Criteria for Partnerships</vt:lpstr>
      <vt:lpstr>Criteria for Partnerships</vt:lpstr>
      <vt:lpstr>Choose your Partners Well!</vt:lpstr>
      <vt:lpstr>PowerPoint Presentation</vt:lpstr>
      <vt:lpstr> Trust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 Systems,  Strategies  and Concepts.1</vt:lpstr>
      <vt:lpstr>Energy Management</vt:lpstr>
      <vt:lpstr>It’s not Time Management . Energy and Time Management</vt:lpstr>
      <vt:lpstr>What If ?</vt:lpstr>
      <vt:lpstr>Communicate Communicate Communicate                        Then Communicate more.</vt:lpstr>
      <vt:lpstr>Your experience is valid. Your input is needed.</vt:lpstr>
      <vt:lpstr>All Action: “By Agreement”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Authentically Reveal  rather than Conceal.                          Revealing Creates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Funneling  Funnel your declaration. Speak impeccably.</vt:lpstr>
      <vt:lpstr>Huddle</vt:lpstr>
      <vt:lpstr>Huddle</vt:lpstr>
      <vt:lpstr>Customer Complaint  </vt:lpstr>
      <vt:lpstr>What is the most powerful WORD in the English language? </vt:lpstr>
      <vt:lpstr>AND  And, And, And…  </vt:lpstr>
      <vt:lpstr>Release Blame  and  “Who’s Fault is it?” </vt:lpstr>
      <vt:lpstr>Let Go Of Blame.  Everyone is Responsible.  Everyone is accountable. And no one is to Blame.</vt:lpstr>
      <vt:lpstr>PowerPoint Presentation</vt:lpstr>
      <vt:lpstr>No One is to Blame.  Commit to: Co-Creation  Co-Resolution  100% Responsible</vt:lpstr>
      <vt:lpstr>100% Responsible.  Accept It Change It Or  Leave it</vt:lpstr>
      <vt:lpstr>Breathing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Domain, Context, 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PowerPoint Presentation</vt:lpstr>
      <vt:lpstr>Domain, Context, Paradigm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90 Sec Burst</vt:lpstr>
      <vt:lpstr>90 Sec Burst</vt:lpstr>
      <vt:lpstr>90 Sec Burst</vt:lpstr>
      <vt:lpstr>90 Sec Burst</vt:lpstr>
      <vt:lpstr>90 Sec Burst</vt:lpstr>
      <vt:lpstr>90 Sec Burst</vt:lpstr>
      <vt:lpstr>90 Sec Burst</vt:lpstr>
      <vt:lpstr>90 Sec Burst</vt:lpstr>
      <vt:lpstr>90 Sec Burst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Breathing</vt:lpstr>
      <vt:lpstr>PowerPoint Presentation</vt:lpstr>
      <vt:lpstr>Domain, Context, Paradigm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Solomon</dc:creator>
  <cp:lastModifiedBy>Diamond</cp:lastModifiedBy>
  <cp:revision>329</cp:revision>
  <cp:lastPrinted>2023-10-24T23:32:38Z</cp:lastPrinted>
  <dcterms:created xsi:type="dcterms:W3CDTF">2014-03-17T17:57:37Z</dcterms:created>
  <dcterms:modified xsi:type="dcterms:W3CDTF">2023-10-27T00:58:05Z</dcterms:modified>
</cp:coreProperties>
</file>