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1064" r:id="rId2"/>
    <p:sldId id="1210" r:id="rId3"/>
    <p:sldId id="935" r:id="rId4"/>
    <p:sldId id="956" r:id="rId5"/>
    <p:sldId id="938" r:id="rId6"/>
    <p:sldId id="523" r:id="rId7"/>
    <p:sldId id="525" r:id="rId8"/>
    <p:sldId id="526" r:id="rId9"/>
    <p:sldId id="527" r:id="rId10"/>
    <p:sldId id="529" r:id="rId11"/>
    <p:sldId id="532" r:id="rId12"/>
    <p:sldId id="535" r:id="rId13"/>
    <p:sldId id="536" r:id="rId14"/>
    <p:sldId id="543" r:id="rId15"/>
    <p:sldId id="544" r:id="rId16"/>
    <p:sldId id="548" r:id="rId17"/>
    <p:sldId id="549" r:id="rId18"/>
    <p:sldId id="550" r:id="rId19"/>
    <p:sldId id="552" r:id="rId20"/>
    <p:sldId id="553" r:id="rId21"/>
    <p:sldId id="558" r:id="rId22"/>
    <p:sldId id="1194" r:id="rId23"/>
    <p:sldId id="1195" r:id="rId24"/>
    <p:sldId id="1196" r:id="rId25"/>
    <p:sldId id="1197" r:id="rId26"/>
    <p:sldId id="1198" r:id="rId27"/>
    <p:sldId id="1200" r:id="rId28"/>
    <p:sldId id="1201" r:id="rId29"/>
    <p:sldId id="1202" r:id="rId30"/>
    <p:sldId id="1203" r:id="rId31"/>
    <p:sldId id="1204" r:id="rId32"/>
    <p:sldId id="1205" r:id="rId33"/>
    <p:sldId id="1206" r:id="rId34"/>
    <p:sldId id="1207" r:id="rId35"/>
    <p:sldId id="1208" r:id="rId36"/>
    <p:sldId id="582" r:id="rId37"/>
    <p:sldId id="585" r:id="rId38"/>
    <p:sldId id="587" r:id="rId39"/>
    <p:sldId id="588" r:id="rId40"/>
    <p:sldId id="589" r:id="rId41"/>
    <p:sldId id="590" r:id="rId42"/>
    <p:sldId id="591" r:id="rId43"/>
    <p:sldId id="1209" r:id="rId44"/>
    <p:sldId id="1211" r:id="rId45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00FF"/>
    <a:srgbClr val="000099"/>
    <a:srgbClr val="0000CC"/>
    <a:srgbClr val="003300"/>
    <a:srgbClr val="006600"/>
    <a:srgbClr val="006666"/>
    <a:srgbClr val="0099FF"/>
    <a:srgbClr val="66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 autoAdjust="0"/>
    <p:restoredTop sz="93271" autoAdjust="0"/>
  </p:normalViewPr>
  <p:slideViewPr>
    <p:cSldViewPr>
      <p:cViewPr>
        <p:scale>
          <a:sx n="142" d="100"/>
          <a:sy n="142" d="100"/>
        </p:scale>
        <p:origin x="336" y="192"/>
      </p:cViewPr>
      <p:guideLst>
        <p:guide orient="horz" pos="2160"/>
        <p:guide pos="2832"/>
        <p:guide orient="horz" pos="1620"/>
      </p:guideLst>
    </p:cSldViewPr>
  </p:slideViewPr>
  <p:outlineViewPr>
    <p:cViewPr>
      <p:scale>
        <a:sx n="33" d="100"/>
        <a:sy n="33" d="100"/>
      </p:scale>
      <p:origin x="0" y="45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14"/>
    </p:cViewPr>
  </p:sorterViewPr>
  <p:notesViewPr>
    <p:cSldViewPr>
      <p:cViewPr varScale="1">
        <p:scale>
          <a:sx n="42" d="100"/>
          <a:sy n="42" d="100"/>
        </p:scale>
        <p:origin x="34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68803"/>
          </a:xfrm>
          <a:prstGeom prst="rect">
            <a:avLst/>
          </a:prstGeom>
        </p:spPr>
        <p:txBody>
          <a:bodyPr vert="horz" lIns="89123" tIns="44561" rIns="89123" bIns="445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68803"/>
          </a:xfrm>
          <a:prstGeom prst="rect">
            <a:avLst/>
          </a:prstGeom>
        </p:spPr>
        <p:txBody>
          <a:bodyPr vert="horz" lIns="89123" tIns="44561" rIns="89123" bIns="44561" rtlCol="0"/>
          <a:lstStyle>
            <a:lvl1pPr algn="r">
              <a:defRPr sz="1200"/>
            </a:lvl1pPr>
          </a:lstStyle>
          <a:p>
            <a:fld id="{68A24D44-737C-44FD-A5B3-BA5EC2B4C2B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122"/>
            <a:ext cx="3078048" cy="468803"/>
          </a:xfrm>
          <a:prstGeom prst="rect">
            <a:avLst/>
          </a:prstGeom>
        </p:spPr>
        <p:txBody>
          <a:bodyPr vert="horz" lIns="89123" tIns="44561" rIns="89123" bIns="445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918122"/>
            <a:ext cx="3078048" cy="468803"/>
          </a:xfrm>
          <a:prstGeom prst="rect">
            <a:avLst/>
          </a:prstGeom>
        </p:spPr>
        <p:txBody>
          <a:bodyPr vert="horz" lIns="89123" tIns="44561" rIns="89123" bIns="44561" rtlCol="0" anchor="b"/>
          <a:lstStyle>
            <a:lvl1pPr algn="r">
              <a:defRPr sz="1200"/>
            </a:lvl1pPr>
          </a:lstStyle>
          <a:p>
            <a:fld id="{3BD49584-1385-4C99-8B06-4F78245A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5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1" tIns="47106" rIns="94211" bIns="4710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1" tIns="47106" rIns="94211" bIns="47106" rtlCol="0"/>
          <a:lstStyle>
            <a:lvl1pPr algn="r">
              <a:defRPr sz="1300"/>
            </a:lvl1pPr>
          </a:lstStyle>
          <a:p>
            <a:fld id="{C0D07D40-DD04-4D06-A71D-2F6B8EE62A2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1" tIns="47106" rIns="94211" bIns="471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11" tIns="47106" rIns="94211" bIns="471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11" tIns="47106" rIns="94211" bIns="4710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11" tIns="47106" rIns="94211" bIns="47106" rtlCol="0" anchor="b"/>
          <a:lstStyle>
            <a:lvl1pPr algn="r">
              <a:defRPr sz="1300"/>
            </a:lvl1pPr>
          </a:lstStyle>
          <a:p>
            <a:fld id="{8CC9DC1A-5F6A-40AE-8875-2127008E3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48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92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532046-ED19-4425-AD30-B7E21888AA08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2E6E46-2E00-4BD7-AB24-01B4D2E9E8D0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43AAC3-C981-4FB2-B8C0-414FF2AF610B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729A32-2149-40F5-BB8B-DBA3E034F337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215005-C4EA-4498-B55E-BB07E2801E00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75E91D-EEB2-433C-AFA9-63A031667123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C95D52-BD56-403D-8003-12F2C516F91C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AFA6D7-D350-4031-B5FE-C5900EF2044D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F059FC-1E0A-4C95-A9A5-BF38BDC02664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2348BD-CD0C-403A-883B-040FC970FD21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0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285616-6B9F-4F6E-880E-E8A8AD3F6E8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7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D99AD9-550B-4712-B1D8-CBED300B92D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79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ACAA00-638C-40A6-83D1-85B4B91CA03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09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2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4DDD8E-7FC4-4D71-8231-667EE02E500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97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92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6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5E944A-FD0A-4C82-BBC8-8B90E97598C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9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0FBC54-FB5D-4819-87A4-24AE3548DAF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90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042D27-7EA2-4B75-B6D4-C377DDCFC51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8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2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E05950-7EC9-454B-86ED-428138A00C9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8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039436-277B-4713-9D31-FBA5DE680357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07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91481F-A502-404D-9215-E8DDC3F5046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88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BB6078-B64B-46C5-986C-1F4EF992404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Awakening Excellence.1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64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0BC91C-4CE3-4656-9849-991CF1BEBC36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500411-C6CC-4B19-854F-624999C73299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E38303-652B-4B42-91A3-74EFBC67E79F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2D585F-D6FE-493C-97E6-92DBA2F7ACF6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223139-17B1-48D1-9E07-4AED7341A406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4E9309-E812-4A84-890A-9A1757E50EFF}" type="slidenum">
              <a:rPr lang="en-US" altLang="en-US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5D7EC4-D9DE-4035-8847-22FF7E870DB7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051A45-034A-43A5-BBB1-21116F90645E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2D585F-D6FE-493C-97E6-92DBA2F7ACF6}" type="slidenum">
              <a:rPr lang="en-US" altLang="en-US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7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24A216-563F-468A-AF5B-3C70ECE918AB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6C8E86-4B33-4723-8F1C-9F8F8E82D840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11B747-D931-4A4F-92EB-3D0171C346C7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677B7C-3ADD-4B96-B900-A68D1C8FC971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E3594B-6CE7-4DE9-9695-EB7CB731F203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450182-646A-402A-B8BE-3AC2723DD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450182-646A-402A-B8BE-3AC2723DD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25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450182-646A-402A-B8BE-3AC2723DD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450182-646A-402A-B8BE-3AC2723DD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450182-646A-402A-B8BE-3AC2723DD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450182-646A-402A-B8BE-3AC2723DD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450182-646A-402A-B8BE-3AC2723DD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450182-646A-402A-B8BE-3AC2723DD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450182-646A-402A-B8BE-3AC2723DD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450182-646A-402A-B8BE-3AC2723DD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44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3"/>
          <p:cNvGrpSpPr>
            <a:grpSpLocks/>
          </p:cNvGrpSpPr>
          <p:nvPr userDrawn="1"/>
        </p:nvGrpSpPr>
        <p:grpSpPr bwMode="auto">
          <a:xfrm>
            <a:off x="304800" y="4572000"/>
            <a:ext cx="1604962" cy="444104"/>
            <a:chOff x="1872" y="336"/>
            <a:chExt cx="1872" cy="720"/>
          </a:xfrm>
        </p:grpSpPr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1872" y="336"/>
              <a:ext cx="713" cy="7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921" y="592"/>
              <a:ext cx="1823" cy="42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000" b="1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imes New Roman"/>
                  <a:cs typeface="Times New Roman"/>
                </a:rPr>
                <a:t>Awakening Excellence</a:t>
              </a:r>
              <a:endParaRPr lang="en-US" sz="40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6200" b="1" kern="1200">
          <a:solidFill>
            <a:srgbClr val="000099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9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99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99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99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99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990600" y="742950"/>
            <a:ext cx="2819400" cy="2590800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3" name="WordArt 7"/>
          <p:cNvSpPr>
            <a:spLocks noChangeArrowheads="1" noChangeShapeType="1"/>
          </p:cNvSpPr>
          <p:nvPr/>
        </p:nvSpPr>
        <p:spPr bwMode="auto">
          <a:xfrm>
            <a:off x="1219200" y="1303735"/>
            <a:ext cx="6400800" cy="195381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Awakening Excellence.2</a:t>
            </a:r>
            <a:endParaRPr lang="en-US" sz="40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298575" y="40712"/>
            <a:ext cx="6546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Empowered Communication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8446" y="507618"/>
            <a:ext cx="7507111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charset="0"/>
                <a:ea typeface="ＭＳ Ｐゴシック" charset="0"/>
                <a:cs typeface="Arial" charset="0"/>
              </a:rPr>
              <a:t>Actively Listen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charset="0"/>
                <a:ea typeface="ＭＳ Ｐゴシック" charset="0"/>
                <a:cs typeface="Arial" charset="0"/>
              </a:rPr>
              <a:t>to</a:t>
            </a:r>
            <a:endParaRPr lang="en-US" sz="3200" b="1" dirty="0">
              <a:solidFill>
                <a:srgbClr val="CC3300"/>
              </a:solidFill>
              <a:latin typeface="Candara" charset="0"/>
              <a:ea typeface="ＭＳ Ｐゴシック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446" y="1337698"/>
            <a:ext cx="750711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charset="0"/>
                <a:ea typeface="ＭＳ Ｐゴシック" charset="0"/>
                <a:cs typeface="Arial" charset="0"/>
              </a:rPr>
              <a:t>What </a:t>
            </a:r>
            <a:r>
              <a:rPr lang="en-US" sz="7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charset="0"/>
                <a:ea typeface="ＭＳ Ｐゴシック" charset="0"/>
                <a:cs typeface="Arial" charset="0"/>
              </a:rPr>
              <a:t>is </a:t>
            </a:r>
            <a:r>
              <a:rPr lang="en-US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charset="0"/>
                <a:ea typeface="ＭＳ Ｐゴシック" charset="0"/>
                <a:cs typeface="Arial" charset="0"/>
              </a:rPr>
              <a:t>Said</a:t>
            </a:r>
            <a:endParaRPr lang="en-US" b="1" dirty="0">
              <a:solidFill>
                <a:srgbClr val="CC3300"/>
              </a:solidFill>
              <a:latin typeface="Candara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0856" y="2748975"/>
            <a:ext cx="8142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0066"/>
                </a:solidFill>
                <a:latin typeface="Candara" pitchFamily="34" charset="0"/>
              </a:rPr>
              <a:t>For </a:t>
            </a:r>
            <a:r>
              <a:rPr lang="en-US" altLang="en-US" sz="3200" b="1" dirty="0" smtClean="0">
                <a:solidFill>
                  <a:srgbClr val="000066"/>
                </a:solidFill>
                <a:latin typeface="Candara" pitchFamily="34" charset="0"/>
              </a:rPr>
              <a:t>clarity</a:t>
            </a:r>
            <a:endParaRPr lang="en-US" altLang="en-US" sz="2800" b="1" dirty="0">
              <a:solidFill>
                <a:srgbClr val="800000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339" y="2215575"/>
            <a:ext cx="750711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CC3300"/>
                </a:solidFill>
                <a:latin typeface="Candara" charset="0"/>
                <a:ea typeface="ＭＳ Ｐゴシック" charset="0"/>
                <a:cs typeface="Arial" charset="0"/>
              </a:rPr>
              <a:t>    </a:t>
            </a:r>
            <a:r>
              <a:rPr lang="en-US" sz="2800" b="1" dirty="0">
                <a:solidFill>
                  <a:srgbClr val="CC3300"/>
                </a:solidFill>
                <a:latin typeface="Candara" charset="0"/>
                <a:ea typeface="ＭＳ Ｐゴシック" charset="0"/>
                <a:cs typeface="Arial" charset="0"/>
              </a:rPr>
              <a:t>(Hear, See, Feel and Sense) 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32271" y="3126748"/>
            <a:ext cx="814228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5400" b="1" dirty="0" smtClean="0">
                <a:solidFill>
                  <a:srgbClr val="0000CC"/>
                </a:solidFill>
                <a:latin typeface="Candara" pitchFamily="34" charset="0"/>
              </a:rPr>
              <a:t>Repeat what was Said. </a:t>
            </a:r>
          </a:p>
          <a:p>
            <a:pPr algn="ctr"/>
            <a:r>
              <a:rPr lang="en-US" altLang="en-US" sz="2800" b="1" dirty="0" smtClean="0">
                <a:solidFill>
                  <a:srgbClr val="800000"/>
                </a:solidFill>
                <a:latin typeface="Candara" pitchFamily="34" charset="0"/>
              </a:rPr>
              <a:t> "Is what I have repeated correct?”</a:t>
            </a:r>
            <a:endParaRPr lang="en-US" altLang="en-US" sz="2800" b="1" dirty="0">
              <a:solidFill>
                <a:srgbClr val="8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1140"/>
      </p:ext>
    </p:extLst>
  </p:cSld>
  <p:clrMapOvr>
    <a:masterClrMapping/>
  </p:clrMapOvr>
  <p:transition advTm="596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8446" y="564703"/>
            <a:ext cx="750711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Candara" charset="0"/>
                <a:ea typeface="ＭＳ Ｐゴシック" charset="0"/>
                <a:cs typeface="Arial" charset="0"/>
              </a:rPr>
              <a:t>Actively </a:t>
            </a:r>
            <a:r>
              <a:rPr lang="en-US" sz="3600" b="1" dirty="0" smtClean="0">
                <a:solidFill>
                  <a:srgbClr val="000099"/>
                </a:solidFill>
                <a:latin typeface="Candara" charset="0"/>
                <a:ea typeface="ＭＳ Ｐゴシック" charset="0"/>
                <a:cs typeface="Arial" charset="0"/>
              </a:rPr>
              <a:t>Listen</a:t>
            </a:r>
            <a:endParaRPr lang="en-US" sz="3600" b="1" dirty="0">
              <a:solidFill>
                <a:srgbClr val="000099"/>
              </a:solidFill>
              <a:latin typeface="Candara" charset="0"/>
              <a:ea typeface="ＭＳ Ｐゴシック" charset="0"/>
              <a:cs typeface="Arial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298575" y="53682"/>
            <a:ext cx="6546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Empowered Communication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446" y="1005683"/>
            <a:ext cx="750711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Candara" charset="0"/>
                <a:ea typeface="ＭＳ Ｐゴシック" charset="0"/>
                <a:cs typeface="Arial" charset="0"/>
              </a:rPr>
              <a:t>to</a:t>
            </a:r>
            <a:endParaRPr lang="en-US" sz="3200" b="1" dirty="0">
              <a:solidFill>
                <a:srgbClr val="CC3300"/>
              </a:solidFill>
              <a:latin typeface="Candara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446" y="1336418"/>
            <a:ext cx="750711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 smtClean="0">
                <a:solidFill>
                  <a:srgbClr val="0000CC"/>
                </a:solidFill>
                <a:latin typeface="Candara" charset="0"/>
                <a:ea typeface="ＭＳ Ｐゴシック" charset="0"/>
                <a:cs typeface="Arial" charset="0"/>
              </a:rPr>
              <a:t>What is Heard</a:t>
            </a:r>
            <a:r>
              <a:rPr lang="en-US" sz="3200" b="1" dirty="0" smtClean="0">
                <a:solidFill>
                  <a:srgbClr val="CC3300"/>
                </a:solidFill>
                <a:latin typeface="Candara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393006" y="2742976"/>
            <a:ext cx="4417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0099"/>
                </a:solidFill>
                <a:latin typeface="Candara" pitchFamily="34" charset="0"/>
              </a:rPr>
              <a:t>For </a:t>
            </a:r>
            <a:r>
              <a:rPr lang="en-US" altLang="en-US" sz="3600" b="1" dirty="0" smtClean="0">
                <a:solidFill>
                  <a:srgbClr val="000099"/>
                </a:solidFill>
                <a:latin typeface="Candara" pitchFamily="34" charset="0"/>
              </a:rPr>
              <a:t>clarity</a:t>
            </a:r>
            <a:endParaRPr lang="en-US" altLang="en-US" sz="2800" b="1" dirty="0">
              <a:solidFill>
                <a:srgbClr val="800000"/>
              </a:solidFill>
              <a:latin typeface="Candara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93715" y="3198733"/>
            <a:ext cx="814228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5400" b="1" dirty="0" smtClean="0">
                <a:solidFill>
                  <a:srgbClr val="0000CC"/>
                </a:solidFill>
                <a:latin typeface="Candara" pitchFamily="34" charset="0"/>
              </a:rPr>
              <a:t>Ask </a:t>
            </a:r>
            <a:r>
              <a:rPr lang="en-US" altLang="en-US" sz="5400" b="1" dirty="0">
                <a:solidFill>
                  <a:srgbClr val="0000CC"/>
                </a:solidFill>
                <a:latin typeface="Candara" pitchFamily="34" charset="0"/>
              </a:rPr>
              <a:t>listener to repeat.</a:t>
            </a: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Candara" pitchFamily="34" charset="0"/>
              </a:rPr>
              <a:t>“For </a:t>
            </a:r>
            <a:r>
              <a:rPr lang="en-US" altLang="en-US" sz="2800" b="1" dirty="0">
                <a:solidFill>
                  <a:srgbClr val="C00000"/>
                </a:solidFill>
                <a:latin typeface="Candara" pitchFamily="34" charset="0"/>
              </a:rPr>
              <a:t>clarity could you repeat what I said?”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446" y="2205408"/>
            <a:ext cx="75071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Candara" charset="0"/>
                <a:ea typeface="ＭＳ Ｐゴシック" charset="0"/>
                <a:cs typeface="Arial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Candara" charset="0"/>
                <a:ea typeface="ＭＳ Ｐゴシック" charset="0"/>
                <a:cs typeface="Arial" charset="0"/>
              </a:rPr>
              <a:t>Hear, See, Feel and Sense) </a:t>
            </a:r>
          </a:p>
        </p:txBody>
      </p:sp>
    </p:spTree>
    <p:extLst>
      <p:ext uri="{BB962C8B-B14F-4D97-AF65-F5344CB8AC3E}">
        <p14:creationId xmlns:p14="http://schemas.microsoft.com/office/powerpoint/2010/main" val="3049471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conferenceservices.unl.edu/img/RFS/Request%20Icon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5773003" y="2939830"/>
            <a:ext cx="2715906" cy="203693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285875" y="179127"/>
            <a:ext cx="6546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7200" b="1" dirty="0" smtClean="0">
                <a:solidFill>
                  <a:srgbClr val="000099"/>
                </a:solidFill>
                <a:latin typeface="Candara" pitchFamily="34" charset="0"/>
              </a:rPr>
              <a:t>Empowered</a:t>
            </a:r>
            <a:endParaRPr lang="en-US" altLang="en-US" sz="7200" b="1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959473" y="2071747"/>
            <a:ext cx="72250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800" dirty="0"/>
              <a:t> </a:t>
            </a:r>
            <a:r>
              <a:rPr lang="en-US" altLang="en-US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Creates Results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7015" y="960871"/>
            <a:ext cx="38699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7200" b="1" dirty="0" smtClean="0">
                <a:solidFill>
                  <a:srgbClr val="000099"/>
                </a:solidFill>
                <a:latin typeface="Candara" pitchFamily="34" charset="0"/>
              </a:rPr>
              <a:t>Requests</a:t>
            </a:r>
            <a:r>
              <a:rPr lang="en-US" altLang="en-US" b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endParaRPr lang="en-US" altLang="en-US" b="1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08360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285875" y="314325"/>
            <a:ext cx="654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99"/>
                </a:solidFill>
                <a:latin typeface="Candara" pitchFamily="34" charset="0"/>
              </a:rPr>
              <a:t>Empowered Requests </a:t>
            </a: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92115" y="863360"/>
            <a:ext cx="86180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“I have a </a:t>
            </a:r>
            <a:r>
              <a:rPr lang="en-US" altLang="en-US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Request.”</a:t>
            </a:r>
            <a:endParaRPr lang="en-US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52226" name="Picture 2" descr="http://dbtacnorthwest.org/_public/site/files/m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5695" y="2050968"/>
            <a:ext cx="4267200" cy="289321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52602012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1303338" y="236253"/>
            <a:ext cx="654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99"/>
                </a:solidFill>
                <a:latin typeface="Candara" pitchFamily="34" charset="0"/>
              </a:rPr>
              <a:t>Empowered Requests </a:t>
            </a: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833751" y="811834"/>
            <a:ext cx="4400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“I have a </a:t>
            </a:r>
            <a:r>
              <a:rPr lang="en-US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Request.”</a:t>
            </a:r>
            <a:endParaRPr lang="en-US" alt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837122" y="1301445"/>
            <a:ext cx="45942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4400" b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altLang="en-US" sz="3600" b="1" dirty="0" smtClean="0">
                <a:solidFill>
                  <a:srgbClr val="000099"/>
                </a:solidFill>
                <a:latin typeface="Candara" pitchFamily="34" charset="0"/>
              </a:rPr>
              <a:t>Why</a:t>
            </a:r>
            <a:endParaRPr lang="en-US" altLang="en-US" sz="3600" b="1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830551" y="1793670"/>
            <a:ext cx="81183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4400" b="1" dirty="0" smtClean="0">
                <a:solidFill>
                  <a:srgbClr val="660066"/>
                </a:solidFill>
                <a:latin typeface="Candara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Candara" pitchFamily="34" charset="0"/>
              </a:rPr>
              <a:t>Qualifications </a:t>
            </a:r>
            <a:r>
              <a:rPr lang="en-US" altLang="en-US" sz="3600" b="1" dirty="0">
                <a:solidFill>
                  <a:srgbClr val="660066"/>
                </a:solidFill>
                <a:latin typeface="Candara" pitchFamily="34" charset="0"/>
              </a:rPr>
              <a:t>for Satisfaction</a:t>
            </a:r>
          </a:p>
        </p:txBody>
      </p:sp>
      <p:sp>
        <p:nvSpPr>
          <p:cNvPr id="55302" name="TextBox 2"/>
          <p:cNvSpPr txBox="1">
            <a:spLocks noChangeArrowheads="1"/>
          </p:cNvSpPr>
          <p:nvPr/>
        </p:nvSpPr>
        <p:spPr bwMode="auto">
          <a:xfrm>
            <a:off x="830606" y="2278949"/>
            <a:ext cx="6141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4400" b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altLang="en-US" sz="3600" b="1" dirty="0" smtClean="0">
                <a:solidFill>
                  <a:srgbClr val="000099"/>
                </a:solidFill>
                <a:latin typeface="Candara" pitchFamily="34" charset="0"/>
              </a:rPr>
              <a:t>Time </a:t>
            </a:r>
            <a:r>
              <a:rPr lang="en-US" altLang="en-US" sz="3600" b="1" dirty="0">
                <a:solidFill>
                  <a:srgbClr val="000099"/>
                </a:solidFill>
                <a:latin typeface="Candara" pitchFamily="34" charset="0"/>
              </a:rPr>
              <a:t>Line</a:t>
            </a:r>
          </a:p>
        </p:txBody>
      </p:sp>
      <p:sp>
        <p:nvSpPr>
          <p:cNvPr id="55303" name="TextBox 6"/>
          <p:cNvSpPr txBox="1">
            <a:spLocks noChangeArrowheads="1"/>
          </p:cNvSpPr>
          <p:nvPr/>
        </p:nvSpPr>
        <p:spPr bwMode="auto">
          <a:xfrm>
            <a:off x="826850" y="2794489"/>
            <a:ext cx="69167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4400" b="1" dirty="0" smtClean="0">
                <a:solidFill>
                  <a:srgbClr val="660066"/>
                </a:solidFill>
                <a:latin typeface="Candara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Candara" pitchFamily="34" charset="0"/>
              </a:rPr>
              <a:t>Considerations</a:t>
            </a:r>
            <a:endParaRPr lang="en-US" altLang="en-US" sz="3600" b="1" dirty="0">
              <a:solidFill>
                <a:srgbClr val="660066"/>
              </a:solidFill>
              <a:latin typeface="Candara" pitchFamily="34" charset="0"/>
            </a:endParaRPr>
          </a:p>
        </p:txBody>
      </p:sp>
      <p:sp>
        <p:nvSpPr>
          <p:cNvPr id="55304" name="TextBox 3"/>
          <p:cNvSpPr txBox="1">
            <a:spLocks noChangeArrowheads="1"/>
          </p:cNvSpPr>
          <p:nvPr/>
        </p:nvSpPr>
        <p:spPr bwMode="auto">
          <a:xfrm>
            <a:off x="828131" y="3322416"/>
            <a:ext cx="7553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4400" b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altLang="en-US" sz="3600" b="1" dirty="0" smtClean="0">
                <a:solidFill>
                  <a:srgbClr val="000099"/>
                </a:solidFill>
                <a:latin typeface="Candara" pitchFamily="34" charset="0"/>
              </a:rPr>
              <a:t>Listen </a:t>
            </a:r>
            <a:r>
              <a:rPr lang="en-US" altLang="en-US" sz="3600" b="1" dirty="0">
                <a:solidFill>
                  <a:srgbClr val="000099"/>
                </a:solidFill>
                <a:latin typeface="Candara" pitchFamily="34" charset="0"/>
              </a:rPr>
              <a:t>the Promise</a:t>
            </a:r>
          </a:p>
        </p:txBody>
      </p:sp>
      <p:sp>
        <p:nvSpPr>
          <p:cNvPr id="55305" name="TextBox 8"/>
          <p:cNvSpPr txBox="1">
            <a:spLocks noChangeArrowheads="1"/>
          </p:cNvSpPr>
          <p:nvPr/>
        </p:nvSpPr>
        <p:spPr bwMode="auto">
          <a:xfrm>
            <a:off x="819402" y="3874353"/>
            <a:ext cx="6436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4800" b="1" dirty="0" smtClean="0">
                <a:solidFill>
                  <a:srgbClr val="660066"/>
                </a:solidFill>
                <a:latin typeface="Candara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Candara" pitchFamily="34" charset="0"/>
              </a:rPr>
              <a:t>Consequences</a:t>
            </a:r>
            <a:endParaRPr lang="en-US" altLang="en-US" sz="3600" b="1" dirty="0">
              <a:solidFill>
                <a:srgbClr val="660066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36329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delhpqej95ug3.cloudfront.net/wp-content/uploads/2012/06/notes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676731" y="2463842"/>
            <a:ext cx="5362575" cy="23145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1074436" y="0"/>
            <a:ext cx="65468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 smtClean="0">
                <a:solidFill>
                  <a:srgbClr val="000099"/>
                </a:solidFill>
                <a:latin typeface="Candara" pitchFamily="34" charset="0"/>
              </a:rPr>
              <a:t>Empowered</a:t>
            </a:r>
            <a:endParaRPr lang="en-US" altLang="en-US" sz="5400" b="1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717215" y="1695880"/>
            <a:ext cx="73850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Write Down an Empowered Request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8928" y="509107"/>
            <a:ext cx="65468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 smtClean="0">
                <a:solidFill>
                  <a:srgbClr val="000099"/>
                </a:solidFill>
                <a:latin typeface="Candara" pitchFamily="34" charset="0"/>
              </a:rPr>
              <a:t>Communication</a:t>
            </a:r>
            <a:r>
              <a:rPr lang="en-US" altLang="en-US" sz="6600" b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endParaRPr lang="en-US" altLang="en-US" sz="6600" b="1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8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ncwd-youth.info/blog/wp-content/uploads/2011/07/PersonalConvers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241" y="3016142"/>
            <a:ext cx="4038600" cy="202168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1303338" y="597699"/>
            <a:ext cx="65468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 smtClean="0">
                <a:solidFill>
                  <a:srgbClr val="000099"/>
                </a:solidFill>
                <a:latin typeface="Candara" pitchFamily="34" charset="0"/>
              </a:rPr>
              <a:t>Empowered</a:t>
            </a:r>
            <a:endParaRPr lang="en-US" altLang="en-US" sz="5400" b="1" dirty="0">
              <a:solidFill>
                <a:srgbClr val="0000CC"/>
              </a:solidFill>
              <a:latin typeface="Candara" pitchFamily="34" charset="0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1396520" y="2268174"/>
            <a:ext cx="61462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800" dirty="0"/>
              <a:t> </a:t>
            </a:r>
            <a:r>
              <a:rPr lang="en-US" altLang="en-US" sz="7200" b="1" dirty="0" smtClean="0">
                <a:solidFill>
                  <a:srgbClr val="000099"/>
                </a:solidFill>
                <a:latin typeface="Candara" pitchFamily="34" charset="0"/>
              </a:rPr>
              <a:t>Create </a:t>
            </a:r>
            <a:r>
              <a:rPr lang="en-US" altLang="en-US" sz="7200" b="1" dirty="0">
                <a:solidFill>
                  <a:srgbClr val="000099"/>
                </a:solidFill>
                <a:latin typeface="Candara" pitchFamily="34" charset="0"/>
              </a:rPr>
              <a:t>Results </a:t>
            </a:r>
          </a:p>
        </p:txBody>
      </p:sp>
      <p:sp>
        <p:nvSpPr>
          <p:cNvPr id="67588" name="Rectangle 1"/>
          <p:cNvSpPr>
            <a:spLocks noChangeArrowheads="1"/>
          </p:cNvSpPr>
          <p:nvPr/>
        </p:nvSpPr>
        <p:spPr bwMode="auto">
          <a:xfrm>
            <a:off x="1303338" y="29059"/>
            <a:ext cx="654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99"/>
                </a:solidFill>
                <a:latin typeface="Candara" pitchFamily="34" charset="0"/>
              </a:rPr>
              <a:t>Empowered Communication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5971" y="1158430"/>
            <a:ext cx="46201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8800" b="1" dirty="0">
                <a:solidFill>
                  <a:srgbClr val="0000CC"/>
                </a:solidFill>
                <a:latin typeface="Candara" pitchFamily="34" charset="0"/>
              </a:rPr>
              <a:t>Promises</a:t>
            </a:r>
          </a:p>
        </p:txBody>
      </p:sp>
    </p:spTree>
    <p:extLst>
      <p:ext uri="{BB962C8B-B14F-4D97-AF65-F5344CB8AC3E}">
        <p14:creationId xmlns:p14="http://schemas.microsoft.com/office/powerpoint/2010/main" val="1267455390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be.it/news/files/2014/03/pinky-swear-photo.jpg"/>
          <p:cNvPicPr>
            <a:picLocks noChangeAspect="1" noChangeArrowheads="1"/>
          </p:cNvPicPr>
          <p:nvPr/>
        </p:nvPicPr>
        <p:blipFill>
          <a:blip r:embed="rId3" cstate="print"/>
          <a:srcRect l="12710" t="26769" r="11304" b="16685"/>
          <a:stretch>
            <a:fillRect/>
          </a:stretch>
        </p:blipFill>
        <p:spPr bwMode="auto">
          <a:xfrm>
            <a:off x="1992574" y="2935201"/>
            <a:ext cx="5349923" cy="198822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1303338" y="718430"/>
            <a:ext cx="65468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0099"/>
                </a:solidFill>
                <a:latin typeface="Candara" pitchFamily="34" charset="0"/>
              </a:rPr>
              <a:t>Empowered Promise</a:t>
            </a: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545912" y="1452521"/>
            <a:ext cx="79013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1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“I </a:t>
            </a:r>
            <a:r>
              <a:rPr lang="en-US" altLang="en-US" sz="115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Promise.”</a:t>
            </a:r>
            <a:endParaRPr lang="en-US" altLang="en-US" sz="11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9636" name="Rectangle 1"/>
          <p:cNvSpPr>
            <a:spLocks noChangeArrowheads="1"/>
          </p:cNvSpPr>
          <p:nvPr/>
        </p:nvSpPr>
        <p:spPr bwMode="auto">
          <a:xfrm>
            <a:off x="1303338" y="100394"/>
            <a:ext cx="654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99"/>
                </a:solidFill>
                <a:latin typeface="Candara" pitchFamily="34" charset="0"/>
              </a:rPr>
              <a:t>Empowered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55205886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be.it/news/files/2014/03/pinky-swear-photo.jpg"/>
          <p:cNvPicPr>
            <a:picLocks noChangeAspect="1" noChangeArrowheads="1"/>
          </p:cNvPicPr>
          <p:nvPr/>
        </p:nvPicPr>
        <p:blipFill>
          <a:blip r:embed="rId3" cstate="print"/>
          <a:srcRect l="12710" t="26769" r="11304" b="16685"/>
          <a:stretch>
            <a:fillRect/>
          </a:stretch>
        </p:blipFill>
        <p:spPr bwMode="auto">
          <a:xfrm>
            <a:off x="5428721" y="3551830"/>
            <a:ext cx="3387733" cy="12590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1303338" y="-85797"/>
            <a:ext cx="654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000099"/>
                </a:solidFill>
                <a:latin typeface="Candara" pitchFamily="34" charset="0"/>
              </a:rPr>
              <a:t>Empowered Promise</a:t>
            </a: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1238296" y="847156"/>
            <a:ext cx="6670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9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“I </a:t>
            </a:r>
            <a:r>
              <a:rPr lang="en-US" altLang="en-US" sz="9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Promise.”</a:t>
            </a:r>
            <a:endParaRPr lang="en-US" altLang="en-US" sz="9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1684" name="Rectangle 1"/>
          <p:cNvSpPr>
            <a:spLocks noChangeArrowheads="1"/>
          </p:cNvSpPr>
          <p:nvPr/>
        </p:nvSpPr>
        <p:spPr bwMode="auto">
          <a:xfrm>
            <a:off x="1455738" y="612997"/>
            <a:ext cx="654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99"/>
                </a:solidFill>
                <a:latin typeface="Candara" pitchFamily="34" charset="0"/>
              </a:rPr>
              <a:t>Understand the Why</a:t>
            </a:r>
          </a:p>
        </p:txBody>
      </p:sp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1995818" y="2110730"/>
            <a:ext cx="626214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3600" b="1" dirty="0" smtClean="0">
                <a:solidFill>
                  <a:srgbClr val="CC3300"/>
                </a:solidFill>
                <a:latin typeface="Candara" pitchFamily="34" charset="0"/>
              </a:rPr>
              <a:t> To </a:t>
            </a:r>
            <a:r>
              <a:rPr lang="en-US" altLang="en-US" sz="3600" b="1" dirty="0">
                <a:solidFill>
                  <a:srgbClr val="CC3300"/>
                </a:solidFill>
                <a:latin typeface="Candara" pitchFamily="34" charset="0"/>
              </a:rPr>
              <a:t>Satisfy the Qualifications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3600" b="1" dirty="0" smtClean="0">
                <a:solidFill>
                  <a:srgbClr val="800000"/>
                </a:solidFill>
                <a:latin typeface="Candara" pitchFamily="34" charset="0"/>
              </a:rPr>
              <a:t> Time </a:t>
            </a:r>
            <a:r>
              <a:rPr lang="en-US" altLang="en-US" sz="3600" b="1" dirty="0">
                <a:solidFill>
                  <a:srgbClr val="800000"/>
                </a:solidFill>
                <a:latin typeface="Candara" pitchFamily="34" charset="0"/>
              </a:rPr>
              <a:t>Line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3600" b="1" dirty="0" smtClean="0">
                <a:solidFill>
                  <a:srgbClr val="CC3300"/>
                </a:solidFill>
                <a:latin typeface="Candara" pitchFamily="34" charset="0"/>
              </a:rPr>
              <a:t> Considerations</a:t>
            </a:r>
            <a:endParaRPr lang="en-US" altLang="en-US" sz="3600" b="1" dirty="0">
              <a:solidFill>
                <a:srgbClr val="CC3300"/>
              </a:solidFill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3600" b="1" dirty="0" smtClean="0">
                <a:solidFill>
                  <a:srgbClr val="800000"/>
                </a:solidFill>
                <a:latin typeface="Candara" pitchFamily="34" charset="0"/>
              </a:rPr>
              <a:t> Listen </a:t>
            </a:r>
            <a:r>
              <a:rPr lang="en-US" altLang="en-US" sz="3600" b="1" dirty="0">
                <a:solidFill>
                  <a:srgbClr val="800000"/>
                </a:solidFill>
                <a:latin typeface="Candara" pitchFamily="34" charset="0"/>
              </a:rPr>
              <a:t>my Promise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3600" b="1" dirty="0" smtClean="0">
                <a:solidFill>
                  <a:srgbClr val="CC3300"/>
                </a:solidFill>
                <a:latin typeface="Candara" pitchFamily="34" charset="0"/>
              </a:rPr>
              <a:t> Consequences</a:t>
            </a:r>
            <a:endParaRPr lang="en-US" altLang="en-US" sz="3600" b="1" dirty="0">
              <a:solidFill>
                <a:srgbClr val="CC33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32416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2"/>
          <p:cNvSpPr>
            <a:spLocks noChangeArrowheads="1"/>
          </p:cNvSpPr>
          <p:nvPr/>
        </p:nvSpPr>
        <p:spPr bwMode="auto">
          <a:xfrm>
            <a:off x="888940" y="1813739"/>
            <a:ext cx="722345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000099"/>
                </a:solidFill>
                <a:latin typeface="Candara" pitchFamily="34" charset="0"/>
              </a:rPr>
              <a:t>I will keep my</a:t>
            </a:r>
          </a:p>
          <a:p>
            <a:pPr algn="ctr"/>
            <a:r>
              <a:rPr lang="en-US" altLang="en-US" sz="4000" b="1" dirty="0">
                <a:solidFill>
                  <a:srgbClr val="000099"/>
                </a:solidFill>
                <a:latin typeface="Candara" pitchFamily="34" charset="0"/>
              </a:rPr>
              <a:t>Promises and Commitments</a:t>
            </a:r>
          </a:p>
          <a:p>
            <a:pPr algn="ctr"/>
            <a:endParaRPr lang="en-US" altLang="en-US" sz="2000" b="1" dirty="0">
              <a:solidFill>
                <a:srgbClr val="000099"/>
              </a:solidFill>
              <a:latin typeface="Candara" pitchFamily="34" charset="0"/>
            </a:endParaRP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Candara" pitchFamily="34" charset="0"/>
              </a:rPr>
              <a:t>Promises and Commitments </a:t>
            </a: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Candara" pitchFamily="34" charset="0"/>
              </a:rPr>
              <a:t>Can only be changed by agreement.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7525" y="101331"/>
            <a:ext cx="81549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0099"/>
                </a:solidFill>
                <a:latin typeface="Candara" pitchFamily="34" charset="0"/>
              </a:rPr>
              <a:t>Empowered Promise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85719" y="966171"/>
            <a:ext cx="38298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Agreements</a:t>
            </a:r>
            <a:endParaRPr lang="en-US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46729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I:\Stock Photgraphy\Golden Rain Images_S\Images already used\6-beach-sea-phot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5750"/>
            <a:ext cx="8168642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3028950"/>
            <a:ext cx="9144000" cy="10287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5761"/>
            <a:ext cx="8229600" cy="1239039"/>
          </a:xfrm>
        </p:spPr>
        <p:txBody>
          <a:bodyPr/>
          <a:lstStyle/>
          <a:p>
            <a:pPr lvl="0">
              <a:defRPr/>
            </a:pPr>
            <a:r>
              <a:rPr lang="en-US" sz="9600" dirty="0" smtClean="0">
                <a:ln w="28575">
                  <a:solidFill>
                    <a:srgbClr val="0000FF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</a:t>
            </a:r>
            <a:endParaRPr lang="en-US" sz="7200" dirty="0">
              <a:ln w="28575">
                <a:solidFill>
                  <a:srgbClr val="0000FF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8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/>
          </p:cNvSpPr>
          <p:nvPr/>
        </p:nvSpPr>
        <p:spPr bwMode="auto">
          <a:xfrm>
            <a:off x="882650" y="185737"/>
            <a:ext cx="7539038" cy="59650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6600" b="1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Candara"/>
              </a:rPr>
              <a:t>Conversation for Action Cycle</a:t>
            </a:r>
          </a:p>
        </p:txBody>
      </p:sp>
      <p:pic>
        <p:nvPicPr>
          <p:cNvPr id="79875" name="Picture 6" descr="Description: Conversation for a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2" y="763191"/>
            <a:ext cx="8010525" cy="39790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04" name="TextBox 1"/>
          <p:cNvSpPr txBox="1">
            <a:spLocks noChangeArrowheads="1"/>
          </p:cNvSpPr>
          <p:nvPr/>
        </p:nvSpPr>
        <p:spPr bwMode="auto">
          <a:xfrm>
            <a:off x="3697288" y="1681162"/>
            <a:ext cx="1949450" cy="7386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Authentic Revealing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Considerations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Suggestions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405" name="TextBox 10"/>
          <p:cNvSpPr txBox="1">
            <a:spLocks noChangeArrowheads="1"/>
          </p:cNvSpPr>
          <p:nvPr/>
        </p:nvSpPr>
        <p:spPr bwMode="auto">
          <a:xfrm>
            <a:off x="6277363" y="756781"/>
            <a:ext cx="1541259" cy="2004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2406" name="TextBox 2"/>
          <p:cNvSpPr txBox="1">
            <a:spLocks noChangeArrowheads="1"/>
          </p:cNvSpPr>
          <p:nvPr/>
        </p:nvSpPr>
        <p:spPr bwMode="auto">
          <a:xfrm>
            <a:off x="6277363" y="709583"/>
            <a:ext cx="133272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Performer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407" name="TextBox 1"/>
          <p:cNvSpPr txBox="1">
            <a:spLocks noChangeArrowheads="1"/>
          </p:cNvSpPr>
          <p:nvPr/>
        </p:nvSpPr>
        <p:spPr bwMode="auto">
          <a:xfrm>
            <a:off x="3719513" y="957263"/>
            <a:ext cx="1949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Conversation 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For Action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60465" y="1434401"/>
            <a:ext cx="2543175" cy="7121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74752" y="3346140"/>
            <a:ext cx="2543175" cy="6457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10" name="TextBox 1"/>
          <p:cNvSpPr txBox="1">
            <a:spLocks noChangeArrowheads="1"/>
          </p:cNvSpPr>
          <p:nvPr/>
        </p:nvSpPr>
        <p:spPr bwMode="auto">
          <a:xfrm>
            <a:off x="1433513" y="3307230"/>
            <a:ext cx="1949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Declaration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Of Satisfaction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411" name="TextBox 1"/>
          <p:cNvSpPr txBox="1">
            <a:spLocks noChangeArrowheads="1"/>
          </p:cNvSpPr>
          <p:nvPr/>
        </p:nvSpPr>
        <p:spPr bwMode="auto">
          <a:xfrm>
            <a:off x="1463675" y="1387006"/>
            <a:ext cx="1949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Empowered Request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23478" y="3358070"/>
            <a:ext cx="2543175" cy="7725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16993" y="2431638"/>
            <a:ext cx="2543175" cy="6000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36448" y="1458342"/>
            <a:ext cx="2543175" cy="660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15" name="TextBox 1"/>
          <p:cNvSpPr txBox="1">
            <a:spLocks noChangeArrowheads="1"/>
          </p:cNvSpPr>
          <p:nvPr/>
        </p:nvSpPr>
        <p:spPr bwMode="auto">
          <a:xfrm>
            <a:off x="5994940" y="1445093"/>
            <a:ext cx="1949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Empowered Promise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416" name="TextBox 1"/>
          <p:cNvSpPr txBox="1">
            <a:spLocks noChangeArrowheads="1"/>
          </p:cNvSpPr>
          <p:nvPr/>
        </p:nvSpPr>
        <p:spPr bwMode="auto">
          <a:xfrm>
            <a:off x="6045200" y="2513892"/>
            <a:ext cx="1949450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Performance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417" name="TextBox 1"/>
          <p:cNvSpPr txBox="1">
            <a:spLocks noChangeArrowheads="1"/>
          </p:cNvSpPr>
          <p:nvPr/>
        </p:nvSpPr>
        <p:spPr bwMode="auto">
          <a:xfrm>
            <a:off x="6071275" y="3416285"/>
            <a:ext cx="1949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Declaration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of Completion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419" name="TextBox 9"/>
          <p:cNvSpPr txBox="1">
            <a:spLocks noChangeArrowheads="1"/>
          </p:cNvSpPr>
          <p:nvPr/>
        </p:nvSpPr>
        <p:spPr bwMode="auto">
          <a:xfrm>
            <a:off x="1412891" y="779102"/>
            <a:ext cx="143406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Times New Roman" pitchFamily="18" charset="0"/>
              </a:rPr>
              <a:t>Requester</a:t>
            </a:r>
          </a:p>
        </p:txBody>
      </p:sp>
      <p:sp>
        <p:nvSpPr>
          <p:cNvPr id="102420" name="TextBox 1"/>
          <p:cNvSpPr txBox="1">
            <a:spLocks noChangeArrowheads="1"/>
          </p:cNvSpPr>
          <p:nvPr/>
        </p:nvSpPr>
        <p:spPr bwMode="auto">
          <a:xfrm>
            <a:off x="3678238" y="4795838"/>
            <a:ext cx="1949450" cy="22145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Times New Roman" pitchFamily="18" charset="0"/>
              </a:rPr>
              <a:t>Resourced from Fernando Flores</a:t>
            </a:r>
            <a:endParaRPr lang="en-US" sz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67131" y="2159464"/>
            <a:ext cx="116801" cy="11737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ea typeface="+mn-ea"/>
              <a:cs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46960" y="808281"/>
            <a:ext cx="289839" cy="18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3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icmalta.azurewebsites.net/Media/Default/BlogPost/blog/communicate.jpg"/>
          <p:cNvPicPr>
            <a:picLocks noChangeAspect="1" noChangeArrowheads="1"/>
          </p:cNvPicPr>
          <p:nvPr/>
        </p:nvPicPr>
        <p:blipFill>
          <a:blip r:embed="rId3" cstate="print"/>
          <a:srcRect l="4247" t="10003" b="12958"/>
          <a:stretch>
            <a:fillRect/>
          </a:stretch>
        </p:blipFill>
        <p:spPr bwMode="auto">
          <a:xfrm>
            <a:off x="3386834" y="2584429"/>
            <a:ext cx="4935340" cy="19830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040789" y="717854"/>
            <a:ext cx="70929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7200" b="1" dirty="0">
                <a:solidFill>
                  <a:srgbClr val="000099"/>
                </a:solidFill>
                <a:latin typeface="Candara" pitchFamily="34" charset="0"/>
              </a:rPr>
              <a:t>Empowered </a:t>
            </a:r>
          </a:p>
          <a:p>
            <a:pPr algn="ctr" eaLnBrk="1" hangingPunct="1"/>
            <a:r>
              <a:rPr lang="en-US" altLang="en-US" sz="7200" b="1" dirty="0">
                <a:solidFill>
                  <a:srgbClr val="000099"/>
                </a:solidFill>
                <a:latin typeface="Candara" pitchFamily="34" charset="0"/>
              </a:rPr>
              <a:t>Communication.2</a:t>
            </a:r>
          </a:p>
        </p:txBody>
      </p:sp>
    </p:spTree>
    <p:extLst>
      <p:ext uri="{BB962C8B-B14F-4D97-AF65-F5344CB8AC3E}">
        <p14:creationId xmlns:p14="http://schemas.microsoft.com/office/powerpoint/2010/main" val="9950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:\Stock Photgraphy\Golden Rain Images_S\tsunami-w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8085"/>
            <a:ext cx="7614301" cy="474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342111"/>
            <a:ext cx="8229600" cy="1239039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7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MS PGothic" panose="020B0600070205080204" pitchFamily="34" charset="-128"/>
                <a:cs typeface="+mj-cs"/>
              </a:rPr>
              <a:t>Challenging </a:t>
            </a:r>
            <a:r>
              <a:rPr lang="en-US" sz="7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MS PGothic" panose="020B0600070205080204" pitchFamily="34" charset="-128"/>
                <a:cs typeface="+mj-cs"/>
              </a:rPr>
              <a:t>Conversations </a:t>
            </a:r>
          </a:p>
        </p:txBody>
      </p:sp>
    </p:spTree>
    <p:extLst>
      <p:ext uri="{BB962C8B-B14F-4D97-AF65-F5344CB8AC3E}">
        <p14:creationId xmlns:p14="http://schemas.microsoft.com/office/powerpoint/2010/main" val="3047449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1535638" y="48563"/>
            <a:ext cx="65452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Challenging</a:t>
            </a:r>
            <a:endParaRPr lang="en-US" altLang="en-US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52976" y="1647935"/>
            <a:ext cx="8512175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Candara" pitchFamily="34" charset="0"/>
              </a:rPr>
              <a:t>Are conversations that take place when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Candara" pitchFamily="34" charset="0"/>
              </a:rPr>
              <a:t>the stakes are high, opinions differ,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Candara" pitchFamily="34" charset="0"/>
              </a:rPr>
              <a:t>and emotions run strong</a:t>
            </a:r>
            <a:r>
              <a:rPr lang="en-US" altLang="en-US" sz="3200" b="1" dirty="0" smtClean="0">
                <a:solidFill>
                  <a:srgbClr val="0000CC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35638" y="660268"/>
            <a:ext cx="65452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Conversations </a:t>
            </a:r>
            <a:endParaRPr lang="en-US" altLang="en-US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86752" y="2968002"/>
            <a:ext cx="8512175" cy="188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smtClean="0">
                <a:solidFill>
                  <a:srgbClr val="000099"/>
                </a:solidFill>
                <a:latin typeface="Candara" pitchFamily="34" charset="0"/>
              </a:rPr>
              <a:t>How </a:t>
            </a: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you handle </a:t>
            </a:r>
            <a:r>
              <a:rPr lang="en-US" altLang="en-US" sz="3200" b="1" dirty="0" smtClean="0">
                <a:solidFill>
                  <a:srgbClr val="000099"/>
                </a:solidFill>
                <a:latin typeface="Candara" pitchFamily="34" charset="0"/>
              </a:rPr>
              <a:t>challenging </a:t>
            </a: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conversations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can determine your success in your most important relationships, whether at home,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at work, or in a social organization.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b="1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00523"/>
      </p:ext>
    </p:extLst>
  </p:cSld>
  <p:clrMapOvr>
    <a:masterClrMapping/>
  </p:clrMapOvr>
  <p:transition advTm="258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https://www.byu.edu/hr/sites/default/files/conversation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3733800" y="0"/>
            <a:ext cx="5460999" cy="51435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962555" y="-78203"/>
            <a:ext cx="65468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Signs </a:t>
            </a:r>
            <a:r>
              <a:rPr lang="en-US" alt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of </a:t>
            </a:r>
            <a:endParaRPr lang="en-US" altLang="en-US" sz="5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98425" y="1434234"/>
            <a:ext cx="85121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smtClean="0">
                <a:solidFill>
                  <a:srgbClr val="C00000"/>
                </a:solidFill>
                <a:latin typeface="Candara" pitchFamily="34" charset="0"/>
              </a:rPr>
              <a:t>When </a:t>
            </a:r>
            <a:r>
              <a:rPr lang="en-US" altLang="en-US" sz="3200" b="1" dirty="0">
                <a:solidFill>
                  <a:srgbClr val="C00000"/>
                </a:solidFill>
                <a:latin typeface="Candara" pitchFamily="34" charset="0"/>
              </a:rPr>
              <a:t>you feel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Candara" pitchFamily="34" charset="0"/>
              </a:rPr>
              <a:t>Stuck, Stressed, Emotions,  </a:t>
            </a:r>
            <a:endParaRPr lang="en-US" altLang="en-US" sz="3200" b="1" dirty="0">
              <a:solidFill>
                <a:srgbClr val="C00000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rgbClr val="C00000"/>
                </a:solidFill>
                <a:latin typeface="Candara" pitchFamily="34" charset="0"/>
              </a:rPr>
              <a:t>Body </a:t>
            </a:r>
            <a:r>
              <a:rPr lang="en-US" altLang="en-US" sz="3200" b="1" dirty="0" smtClean="0">
                <a:solidFill>
                  <a:srgbClr val="C00000"/>
                </a:solidFill>
                <a:latin typeface="Candara" pitchFamily="34" charset="0"/>
              </a:rPr>
              <a:t>Symptoms </a:t>
            </a:r>
            <a:endParaRPr lang="en-US" altLang="en-US" sz="3200" b="1" dirty="0">
              <a:solidFill>
                <a:srgbClr val="C00000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smtClean="0">
                <a:solidFill>
                  <a:srgbClr val="C00000"/>
                </a:solidFill>
                <a:latin typeface="Candara" pitchFamily="34" charset="0"/>
              </a:rPr>
              <a:t>Behaviors, Acting Out, Raising Voice, Withdrawing or Withholding.</a:t>
            </a:r>
            <a:endParaRPr lang="en-US" alt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604331"/>
            <a:ext cx="845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Challenging </a:t>
            </a:r>
            <a:r>
              <a:rPr lang="en-US" alt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Conversations 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8425" y="3436870"/>
            <a:ext cx="8512175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There is a </a:t>
            </a:r>
            <a:endParaRPr lang="en-US" alt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Challenging Conversation </a:t>
            </a:r>
            <a:endParaRPr lang="en-US" alt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You need to </a:t>
            </a:r>
            <a:r>
              <a:rPr lang="en-US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Have. </a:t>
            </a:r>
            <a:endParaRPr lang="en-US" alt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400" b="1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16969"/>
      </p:ext>
    </p:extLst>
  </p:cSld>
  <p:clrMapOvr>
    <a:masterClrMapping/>
  </p:clrMapOvr>
  <p:transition advTm="258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44" y="0"/>
            <a:ext cx="8229600" cy="1239039"/>
          </a:xfrm>
        </p:spPr>
        <p:txBody>
          <a:bodyPr/>
          <a:lstStyle/>
          <a:p>
            <a:r>
              <a:rPr lang="en-US" sz="6000" dirty="0" smtClean="0">
                <a:solidFill>
                  <a:srgbClr val="0000FF"/>
                </a:solidFill>
              </a:rPr>
              <a:t>Change Model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5000" y="4400550"/>
            <a:ext cx="5866606" cy="742950"/>
          </a:xfrm>
          <a:prstGeom prst="rect">
            <a:avLst/>
          </a:prstGeom>
          <a:effectLst>
            <a:outerShdw dist="50800" sx="1000" sy="1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200" b="1" kern="1200">
                <a:solidFill>
                  <a:srgbClr val="000099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</a:rPr>
              <a:t>“Change </a:t>
            </a:r>
            <a:r>
              <a:rPr lang="en-US" sz="3200" i="1" dirty="0" smtClean="0">
                <a:solidFill>
                  <a:srgbClr val="C00000"/>
                </a:solidFill>
              </a:rPr>
              <a:t>Can</a:t>
            </a:r>
            <a:r>
              <a:rPr lang="en-US" sz="3200" dirty="0" smtClean="0">
                <a:solidFill>
                  <a:srgbClr val="C00000"/>
                </a:solidFill>
              </a:rPr>
              <a:t> Be Easy”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1998128" y="1580640"/>
            <a:ext cx="1" cy="2292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 type="stealth"/>
            <a:tailEnd type="oval"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1946668" y="3872990"/>
            <a:ext cx="5872348" cy="1"/>
          </a:xfrm>
          <a:prstGeom prst="line">
            <a:avLst/>
          </a:prstGeom>
          <a:noFill/>
          <a:ln w="57150" cmpd="sng">
            <a:solidFill>
              <a:srgbClr val="000080"/>
            </a:solidFill>
            <a:round/>
            <a:headEnd type="oval"/>
            <a:tailEnd type="stealth"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2074327" y="1287880"/>
            <a:ext cx="4914900" cy="2585110"/>
          </a:xfrm>
          <a:custGeom>
            <a:avLst/>
            <a:gdLst>
              <a:gd name="T0" fmla="*/ 0 w 2544"/>
              <a:gd name="T1" fmla="*/ 2688 h 2688"/>
              <a:gd name="T2" fmla="*/ 2112 w 2544"/>
              <a:gd name="T3" fmla="*/ 1680 h 2688"/>
              <a:gd name="T4" fmla="*/ 2544 w 2544"/>
              <a:gd name="T5" fmla="*/ 0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4" h="2688">
                <a:moveTo>
                  <a:pt x="0" y="2688"/>
                </a:moveTo>
                <a:cubicBezTo>
                  <a:pt x="844" y="2408"/>
                  <a:pt x="1688" y="2128"/>
                  <a:pt x="2112" y="1680"/>
                </a:cubicBezTo>
                <a:cubicBezTo>
                  <a:pt x="2536" y="1232"/>
                  <a:pt x="2472" y="272"/>
                  <a:pt x="2544" y="0"/>
                </a:cubicBezTo>
              </a:path>
            </a:pathLst>
          </a:custGeom>
          <a:noFill/>
          <a:ln w="571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14" name="WordArt 7"/>
          <p:cNvSpPr>
            <a:spLocks noChangeArrowheads="1" noChangeShapeType="1"/>
          </p:cNvSpPr>
          <p:nvPr/>
        </p:nvSpPr>
        <p:spPr bwMode="auto">
          <a:xfrm>
            <a:off x="7230526" y="831848"/>
            <a:ext cx="1159328" cy="742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ndara" panose="020E0502030303020204" pitchFamily="34" charset="0"/>
              </a:rPr>
              <a:t>Crisis</a:t>
            </a: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WordArt 8"/>
          <p:cNvSpPr>
            <a:spLocks noChangeArrowheads="1" noChangeShapeType="1"/>
          </p:cNvSpPr>
          <p:nvPr/>
        </p:nvSpPr>
        <p:spPr bwMode="auto">
          <a:xfrm>
            <a:off x="6951127" y="1943098"/>
            <a:ext cx="957448" cy="742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Pain</a:t>
            </a: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WordArt 9"/>
          <p:cNvSpPr>
            <a:spLocks noChangeArrowheads="1" noChangeShapeType="1"/>
          </p:cNvSpPr>
          <p:nvPr/>
        </p:nvSpPr>
        <p:spPr bwMode="auto">
          <a:xfrm>
            <a:off x="5655727" y="2914648"/>
            <a:ext cx="1946812" cy="62779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Candara" panose="020E0502030303020204" pitchFamily="34" charset="0"/>
              </a:rPr>
              <a:t>Discomfort</a:t>
            </a: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7" name="WordArt 10"/>
          <p:cNvSpPr>
            <a:spLocks noChangeArrowheads="1" noChangeShapeType="1"/>
          </p:cNvSpPr>
          <p:nvPr/>
        </p:nvSpPr>
        <p:spPr bwMode="auto">
          <a:xfrm>
            <a:off x="1845728" y="4057648"/>
            <a:ext cx="1531917" cy="3536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 Point Easy 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845728" y="3795801"/>
            <a:ext cx="255319" cy="191489"/>
          </a:xfrm>
          <a:prstGeom prst="flowChar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5439696" y="3066059"/>
            <a:ext cx="255319" cy="191489"/>
          </a:xfrm>
          <a:prstGeom prst="flowChar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6570128" y="2286851"/>
            <a:ext cx="255319" cy="191489"/>
          </a:xfrm>
          <a:prstGeom prst="flowChar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6848209" y="1271773"/>
            <a:ext cx="255319" cy="191489"/>
          </a:xfrm>
          <a:prstGeom prst="flowChar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23" name="WordArt 7"/>
          <p:cNvSpPr>
            <a:spLocks noChangeArrowheads="1" noChangeShapeType="1"/>
          </p:cNvSpPr>
          <p:nvPr/>
        </p:nvSpPr>
        <p:spPr bwMode="auto">
          <a:xfrm rot="16200000">
            <a:off x="959904" y="2351835"/>
            <a:ext cx="1314449" cy="4572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586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anose="02020603050405020304" pitchFamily="18" charset="0"/>
              </a:rPr>
              <a:t>Energy and $</a:t>
            </a:r>
            <a:endParaRPr lang="en-US" sz="4000" b="1" kern="10" dirty="0">
              <a:ln w="9525">
                <a:noFill/>
                <a:round/>
                <a:headEnd/>
                <a:tailEnd/>
              </a:ln>
              <a:solidFill>
                <a:srgbClr val="586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WordArt 7"/>
          <p:cNvSpPr>
            <a:spLocks noChangeArrowheads="1" noChangeShapeType="1"/>
          </p:cNvSpPr>
          <p:nvPr/>
        </p:nvSpPr>
        <p:spPr bwMode="auto">
          <a:xfrm>
            <a:off x="5122328" y="4057648"/>
            <a:ext cx="1219199" cy="2286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586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anose="02020603050405020304" pitchFamily="18" charset="0"/>
              </a:rPr>
              <a:t>Time</a:t>
            </a:r>
            <a:endParaRPr lang="en-US" sz="4000" b="1" kern="10" dirty="0">
              <a:ln w="9525">
                <a:noFill/>
                <a:round/>
                <a:headEnd/>
                <a:tailEnd/>
              </a:ln>
              <a:solidFill>
                <a:srgbClr val="586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www.byu.edu/hr/sites/default/files/conversation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3683002" y="0"/>
            <a:ext cx="5460999" cy="51435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762001" y="195423"/>
            <a:ext cx="70167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</a:t>
            </a:r>
            <a:r>
              <a:rPr lang="en-US" alt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 there Challenging </a:t>
            </a:r>
            <a:r>
              <a:rPr lang="en-US" alt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Conversations You need to </a:t>
            </a:r>
            <a:r>
              <a:rPr lang="en-US" alt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have?</a:t>
            </a:r>
            <a:endParaRPr lang="en-US" altLang="en-US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50825" y="2706291"/>
            <a:ext cx="85121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990000"/>
                </a:solidFill>
                <a:latin typeface="Candara" pitchFamily="34" charset="0"/>
              </a:rPr>
              <a:t>Identify </a:t>
            </a:r>
            <a:r>
              <a:rPr lang="en-US" altLang="en-US" sz="3200" b="1" dirty="0" smtClean="0">
                <a:solidFill>
                  <a:srgbClr val="990000"/>
                </a:solidFill>
                <a:latin typeface="Candara" pitchFamily="34" charset="0"/>
              </a:rPr>
              <a:t>challenging </a:t>
            </a:r>
            <a:r>
              <a:rPr lang="en-US" altLang="en-US" sz="3200" b="1" dirty="0">
                <a:solidFill>
                  <a:srgbClr val="990000"/>
                </a:solidFill>
                <a:latin typeface="Candara" pitchFamily="34" charset="0"/>
              </a:rPr>
              <a:t>conversations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990000"/>
                </a:solidFill>
                <a:latin typeface="Candara" pitchFamily="34" charset="0"/>
              </a:rPr>
              <a:t>that you’re not holding or not holding well.</a:t>
            </a:r>
          </a:p>
          <a:p>
            <a:pPr algn="ctr" eaLnBrk="1" hangingPunct="1"/>
            <a:endParaRPr lang="en-US" altLang="en-US" sz="1800" b="1" dirty="0">
              <a:latin typeface="Candara" pitchFamily="34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Candara" pitchFamily="34" charset="0"/>
              </a:rPr>
              <a:t>Write the title of these on a sheet of paper.</a:t>
            </a:r>
          </a:p>
        </p:txBody>
      </p:sp>
    </p:spTree>
    <p:extLst>
      <p:ext uri="{BB962C8B-B14F-4D97-AF65-F5344CB8AC3E}">
        <p14:creationId xmlns:p14="http://schemas.microsoft.com/office/powerpoint/2010/main" val="331464792"/>
      </p:ext>
    </p:extLst>
  </p:cSld>
  <p:clrMapOvr>
    <a:masterClrMapping/>
  </p:clrMapOvr>
  <p:transition advTm="258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315913" y="667941"/>
            <a:ext cx="8534400" cy="413265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800">
              <a:latin typeface="Tahoma" charset="0"/>
            </a:endParaRPr>
          </a:p>
        </p:txBody>
      </p:sp>
      <p:grpSp>
        <p:nvGrpSpPr>
          <p:cNvPr id="33795" name="Group 10"/>
          <p:cNvGrpSpPr>
            <a:grpSpLocks/>
          </p:cNvGrpSpPr>
          <p:nvPr/>
        </p:nvGrpSpPr>
        <p:grpSpPr bwMode="auto">
          <a:xfrm>
            <a:off x="1494201" y="1468110"/>
            <a:ext cx="6284199" cy="2457662"/>
            <a:chOff x="2652713" y="2447013"/>
            <a:chExt cx="3657600" cy="2600925"/>
          </a:xfrm>
        </p:grpSpPr>
        <p:sp>
          <p:nvSpPr>
            <p:cNvPr id="33804" name="Oval 10"/>
            <p:cNvSpPr>
              <a:spLocks noChangeArrowheads="1"/>
            </p:cNvSpPr>
            <p:nvPr/>
          </p:nvSpPr>
          <p:spPr bwMode="auto">
            <a:xfrm>
              <a:off x="2652713" y="2447013"/>
              <a:ext cx="3657600" cy="260092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  <p:sp>
          <p:nvSpPr>
            <p:cNvPr id="33805" name="Oval 11"/>
            <p:cNvSpPr>
              <a:spLocks noChangeArrowheads="1"/>
            </p:cNvSpPr>
            <p:nvPr/>
          </p:nvSpPr>
          <p:spPr bwMode="auto">
            <a:xfrm>
              <a:off x="3233738" y="3001963"/>
              <a:ext cx="2514600" cy="14859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</p:grpSp>
      <p:sp>
        <p:nvSpPr>
          <p:cNvPr id="33796" name="Rectangle 20"/>
          <p:cNvSpPr>
            <a:spLocks noChangeArrowheads="1"/>
          </p:cNvSpPr>
          <p:nvPr/>
        </p:nvSpPr>
        <p:spPr bwMode="auto">
          <a:xfrm>
            <a:off x="3008313" y="1980741"/>
            <a:ext cx="3200400" cy="135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697" tIns="44348" rIns="88697" bIns="44348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CC"/>
                </a:solidFill>
                <a:latin typeface="Candara" pitchFamily="34" charset="0"/>
              </a:rPr>
              <a:t>Dialogue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00CC"/>
                </a:solidFill>
                <a:latin typeface="Candara" pitchFamily="34" charset="0"/>
              </a:rPr>
              <a:t>For Resolution</a:t>
            </a:r>
          </a:p>
          <a:p>
            <a:pPr algn="ctr" eaLnBrk="1" hangingPunct="1"/>
            <a:r>
              <a:rPr lang="en-US" altLang="en-US" sz="1800" b="1" dirty="0">
                <a:solidFill>
                  <a:srgbClr val="0000CC"/>
                </a:solidFill>
                <a:latin typeface="Candara" pitchFamily="34" charset="0"/>
              </a:rPr>
              <a:t>Pool of Shared Meaning</a:t>
            </a:r>
          </a:p>
        </p:txBody>
      </p:sp>
      <p:sp>
        <p:nvSpPr>
          <p:cNvPr id="33801" name="AutoShape 23"/>
          <p:cNvSpPr>
            <a:spLocks noChangeArrowheads="1"/>
          </p:cNvSpPr>
          <p:nvPr/>
        </p:nvSpPr>
        <p:spPr bwMode="auto">
          <a:xfrm>
            <a:off x="1905000" y="2466975"/>
            <a:ext cx="369888" cy="3333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800">
              <a:latin typeface="Tahoma" charset="0"/>
            </a:endParaRPr>
          </a:p>
        </p:txBody>
      </p:sp>
      <p:sp>
        <p:nvSpPr>
          <p:cNvPr id="33802" name="AutoShape 24"/>
          <p:cNvSpPr>
            <a:spLocks noChangeArrowheads="1"/>
          </p:cNvSpPr>
          <p:nvPr/>
        </p:nvSpPr>
        <p:spPr bwMode="auto">
          <a:xfrm>
            <a:off x="7010400" y="2457450"/>
            <a:ext cx="369888" cy="3333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800">
              <a:latin typeface="Tahoma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08000" y="-73305"/>
            <a:ext cx="787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Communication for Resolution</a:t>
            </a:r>
            <a:endParaRPr lang="en-US" alt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79090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“The pool of shared meaning is the birthplace of Synergy.”</a:t>
            </a:r>
            <a:endParaRPr lang="en-US" alt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60400" y="659309"/>
            <a:ext cx="787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Model</a:t>
            </a:r>
            <a:endParaRPr lang="en-US" alt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315913" y="667941"/>
            <a:ext cx="8534400" cy="413265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800">
              <a:latin typeface="Tahoma" charset="0"/>
            </a:endParaRPr>
          </a:p>
        </p:txBody>
      </p:sp>
      <p:grpSp>
        <p:nvGrpSpPr>
          <p:cNvPr id="33795" name="Group 10"/>
          <p:cNvGrpSpPr>
            <a:grpSpLocks/>
          </p:cNvGrpSpPr>
          <p:nvPr/>
        </p:nvGrpSpPr>
        <p:grpSpPr bwMode="auto">
          <a:xfrm>
            <a:off x="1494201" y="1468110"/>
            <a:ext cx="6284199" cy="2457662"/>
            <a:chOff x="2652713" y="2447013"/>
            <a:chExt cx="3657600" cy="2600925"/>
          </a:xfrm>
        </p:grpSpPr>
        <p:sp>
          <p:nvSpPr>
            <p:cNvPr id="33804" name="Oval 10"/>
            <p:cNvSpPr>
              <a:spLocks noChangeArrowheads="1"/>
            </p:cNvSpPr>
            <p:nvPr/>
          </p:nvSpPr>
          <p:spPr bwMode="auto">
            <a:xfrm>
              <a:off x="2652713" y="2447013"/>
              <a:ext cx="3657600" cy="260092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  <p:sp>
          <p:nvSpPr>
            <p:cNvPr id="33805" name="Oval 11"/>
            <p:cNvSpPr>
              <a:spLocks noChangeArrowheads="1"/>
            </p:cNvSpPr>
            <p:nvPr/>
          </p:nvSpPr>
          <p:spPr bwMode="auto">
            <a:xfrm>
              <a:off x="3233738" y="3001963"/>
              <a:ext cx="2514600" cy="14859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</p:grpSp>
      <p:sp>
        <p:nvSpPr>
          <p:cNvPr id="33796" name="Rectangle 20"/>
          <p:cNvSpPr>
            <a:spLocks noChangeArrowheads="1"/>
          </p:cNvSpPr>
          <p:nvPr/>
        </p:nvSpPr>
        <p:spPr bwMode="auto">
          <a:xfrm>
            <a:off x="3008313" y="1980741"/>
            <a:ext cx="3200400" cy="135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697" tIns="44348" rIns="88697" bIns="44348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CC"/>
                </a:solidFill>
                <a:latin typeface="Candara" pitchFamily="34" charset="0"/>
              </a:rPr>
              <a:t>Dialogue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00CC"/>
                </a:solidFill>
                <a:latin typeface="Candara" pitchFamily="34" charset="0"/>
              </a:rPr>
              <a:t>For Resolution</a:t>
            </a:r>
          </a:p>
          <a:p>
            <a:pPr algn="ctr" eaLnBrk="1" hangingPunct="1"/>
            <a:r>
              <a:rPr lang="en-US" altLang="en-US" sz="1800" b="1" dirty="0">
                <a:solidFill>
                  <a:srgbClr val="0000CC"/>
                </a:solidFill>
                <a:latin typeface="Candara" pitchFamily="34" charset="0"/>
              </a:rPr>
              <a:t>Pool of Shared Meaning</a:t>
            </a: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2982557" y="1459296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Candara" pitchFamily="34" charset="0"/>
              </a:rPr>
              <a:t>Safety</a:t>
            </a:r>
          </a:p>
        </p:txBody>
      </p:sp>
      <p:sp>
        <p:nvSpPr>
          <p:cNvPr id="33798" name="TextBox 10"/>
          <p:cNvSpPr txBox="1">
            <a:spLocks noChangeArrowheads="1"/>
          </p:cNvSpPr>
          <p:nvPr/>
        </p:nvSpPr>
        <p:spPr bwMode="auto">
          <a:xfrm>
            <a:off x="1719332" y="618228"/>
            <a:ext cx="5260552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 eaLnBrk="1" hangingPunct="1">
              <a:spcBef>
                <a:spcPts val="200"/>
              </a:spcBef>
            </a:pPr>
            <a:r>
              <a:rPr lang="en-US" altLang="en-US" b="1" i="1" dirty="0">
                <a:solidFill>
                  <a:srgbClr val="FFFF00"/>
                </a:solidFill>
                <a:latin typeface="Candara" pitchFamily="34" charset="0"/>
              </a:rPr>
              <a:t>Silence</a:t>
            </a:r>
          </a:p>
          <a:p>
            <a:pPr lvl="1" algn="ctr" eaLnBrk="1" hangingPunct="1">
              <a:spcBef>
                <a:spcPts val="200"/>
              </a:spcBef>
            </a:pPr>
            <a:r>
              <a:rPr lang="en-US" altLang="en-US" b="1" dirty="0">
                <a:solidFill>
                  <a:schemeClr val="bg1"/>
                </a:solidFill>
                <a:latin typeface="Candara" pitchFamily="34" charset="0"/>
              </a:rPr>
              <a:t>Withdrawing, Avoiding, Masking</a:t>
            </a:r>
          </a:p>
        </p:txBody>
      </p:sp>
      <p:sp>
        <p:nvSpPr>
          <p:cNvPr id="33799" name="TextBox 11"/>
          <p:cNvSpPr txBox="1">
            <a:spLocks noChangeArrowheads="1"/>
          </p:cNvSpPr>
          <p:nvPr/>
        </p:nvSpPr>
        <p:spPr bwMode="auto">
          <a:xfrm>
            <a:off x="1743877" y="3948721"/>
            <a:ext cx="5319713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>
              <a:spcBef>
                <a:spcPts val="200"/>
              </a:spcBef>
            </a:pPr>
            <a:r>
              <a:rPr lang="en-US" altLang="en-US" b="1" dirty="0">
                <a:solidFill>
                  <a:schemeClr val="bg1"/>
                </a:solidFill>
                <a:latin typeface="Candara" pitchFamily="34" charset="0"/>
              </a:rPr>
              <a:t>Controlling, Labeling, Attacking</a:t>
            </a:r>
          </a:p>
          <a:p>
            <a:pPr lvl="1" algn="ctr" eaLnBrk="1" hangingPunct="1">
              <a:spcBef>
                <a:spcPts val="200"/>
              </a:spcBef>
            </a:pPr>
            <a:r>
              <a:rPr lang="en-US" altLang="en-US" b="1" i="1" dirty="0">
                <a:solidFill>
                  <a:srgbClr val="FFFF00"/>
                </a:solidFill>
                <a:latin typeface="Candara" pitchFamily="34" charset="0"/>
              </a:rPr>
              <a:t>Violence</a:t>
            </a:r>
          </a:p>
        </p:txBody>
      </p:sp>
      <p:sp>
        <p:nvSpPr>
          <p:cNvPr id="33800" name="TextBox 12"/>
          <p:cNvSpPr txBox="1">
            <a:spLocks noChangeArrowheads="1"/>
          </p:cNvSpPr>
          <p:nvPr/>
        </p:nvSpPr>
        <p:spPr bwMode="auto">
          <a:xfrm>
            <a:off x="3010434" y="3390586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Candara" pitchFamily="34" charset="0"/>
              </a:rPr>
              <a:t>Safety</a:t>
            </a:r>
          </a:p>
        </p:txBody>
      </p:sp>
      <p:sp>
        <p:nvSpPr>
          <p:cNvPr id="33801" name="AutoShape 23"/>
          <p:cNvSpPr>
            <a:spLocks noChangeArrowheads="1"/>
          </p:cNvSpPr>
          <p:nvPr/>
        </p:nvSpPr>
        <p:spPr bwMode="auto">
          <a:xfrm>
            <a:off x="1905000" y="2466975"/>
            <a:ext cx="369888" cy="3333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800">
              <a:latin typeface="Tahoma" charset="0"/>
            </a:endParaRPr>
          </a:p>
        </p:txBody>
      </p:sp>
      <p:sp>
        <p:nvSpPr>
          <p:cNvPr id="33802" name="AutoShape 24"/>
          <p:cNvSpPr>
            <a:spLocks noChangeArrowheads="1"/>
          </p:cNvSpPr>
          <p:nvPr/>
        </p:nvSpPr>
        <p:spPr bwMode="auto">
          <a:xfrm>
            <a:off x="7010400" y="2457450"/>
            <a:ext cx="369888" cy="3333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800">
              <a:latin typeface="Tahoma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08000" y="-73305"/>
            <a:ext cx="787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Communication for Resolution</a:t>
            </a:r>
            <a:endParaRPr lang="en-US" alt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298575" y="-19050"/>
            <a:ext cx="65468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Dialogue Goals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57200" y="750522"/>
            <a:ext cx="3890962" cy="42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b="1" dirty="0">
                <a:solidFill>
                  <a:srgbClr val="C00000"/>
                </a:solidFill>
                <a:latin typeface="Candara" pitchFamily="34" charset="0"/>
              </a:rPr>
              <a:t>Denial Context                            </a:t>
            </a:r>
            <a:r>
              <a:rPr lang="en-US" altLang="en-US" sz="40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Unhealthy Goals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Candara" pitchFamily="34" charset="0"/>
              </a:rPr>
              <a:t>Be Right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Candara" pitchFamily="34" charset="0"/>
              </a:rPr>
              <a:t>Look Good Save Face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Candara" pitchFamily="34" charset="0"/>
              </a:rPr>
              <a:t>Keep the Peace 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Candara" pitchFamily="34" charset="0"/>
              </a:rPr>
              <a:t>Avoid Conflict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Candara" pitchFamily="34" charset="0"/>
              </a:rPr>
              <a:t>Win - Lose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Candara" pitchFamily="34" charset="0"/>
              </a:rPr>
              <a:t>Punish, Blame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Separate and Isolate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658255" y="763400"/>
            <a:ext cx="5019145" cy="42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b="1" dirty="0">
                <a:solidFill>
                  <a:srgbClr val="C00000"/>
                </a:solidFill>
                <a:latin typeface="Candara" pitchFamily="34" charset="0"/>
              </a:rPr>
              <a:t>Integral Context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4000" b="1" i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Healthy Goals</a:t>
            </a: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Find the Truth</a:t>
            </a: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Admit. Learn. re-Commit. </a:t>
            </a: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Acknowledge Challenge</a:t>
            </a: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Commit to Resolution</a:t>
            </a: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Win - Win. Produce Results</a:t>
            </a: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Request and Resolve</a:t>
            </a:r>
          </a:p>
          <a:p>
            <a:pPr eaLnBrk="1" hangingPunct="1"/>
            <a:r>
              <a:rPr lang="en-US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Inclusion, Synergy, Partnership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387828" y="2136593"/>
            <a:ext cx="2236424" cy="90889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051006" y="2577917"/>
            <a:ext cx="575271" cy="101012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42930" y="3013638"/>
            <a:ext cx="1374227" cy="97624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402005" y="3849695"/>
            <a:ext cx="2236424" cy="90889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225202" y="3412845"/>
            <a:ext cx="1374227" cy="97624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228740" y="4269037"/>
            <a:ext cx="1374227" cy="97624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022349" y="4680538"/>
            <a:ext cx="575271" cy="101012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30987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opworldpost.com/wp-content/uploads/2014/01/oce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1371600"/>
            <a:ext cx="6200365" cy="34861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239039"/>
          </a:xfrm>
        </p:spPr>
        <p:txBody>
          <a:bodyPr/>
          <a:lstStyle/>
          <a:p>
            <a:r>
              <a:rPr lang="en-US" sz="9600" dirty="0" smtClean="0"/>
              <a:t>Five Islands</a:t>
            </a:r>
            <a:endParaRPr lang="en-US" sz="7200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438400" y="1485900"/>
            <a:ext cx="4267200" cy="3028950"/>
            <a:chOff x="1536" y="1248"/>
            <a:chExt cx="2688" cy="2544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1536" y="1248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rgbClr val="586D2D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solidFill>
                  <a:srgbClr val="586D2D"/>
                </a:solidFill>
                <a:latin typeface="Times"/>
                <a:cs typeface="Arial" charset="0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648" y="1248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rgbClr val="586D2D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solidFill>
                  <a:srgbClr val="586D2D"/>
                </a:solidFill>
                <a:latin typeface="Times"/>
                <a:cs typeface="Arial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584" y="3264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rgbClr val="586D2D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solidFill>
                  <a:srgbClr val="586D2D"/>
                </a:solidFill>
                <a:latin typeface="Times"/>
                <a:cs typeface="Arial" charset="0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696" y="3264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rgbClr val="586D2D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solidFill>
                  <a:srgbClr val="586D2D"/>
                </a:solidFill>
                <a:latin typeface="Times"/>
                <a:cs typeface="Arial" charset="0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640" y="2256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rgbClr val="586D2D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solidFill>
                  <a:srgbClr val="586D2D"/>
                </a:solidFill>
                <a:latin typeface="Times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6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88950" y="66818"/>
            <a:ext cx="8166100" cy="593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0000CC"/>
                </a:solidFill>
                <a:latin typeface="Candara" pitchFamily="34" charset="0"/>
              </a:rPr>
              <a:t>Start and Stay with Heart</a:t>
            </a:r>
          </a:p>
          <a:p>
            <a:pPr algn="ctr" eaLnBrk="1" hangingPunct="1"/>
            <a:r>
              <a:rPr lang="en-US" altLang="en-US" sz="3600" b="1" dirty="0">
                <a:solidFill>
                  <a:srgbClr val="000099"/>
                </a:solidFill>
                <a:latin typeface="Candara" pitchFamily="34" charset="0"/>
              </a:rPr>
              <a:t>Work on me First.</a:t>
            </a:r>
          </a:p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  <a:latin typeface="Candara" pitchFamily="34" charset="0"/>
              </a:rPr>
              <a:t>What do I </a:t>
            </a:r>
            <a:r>
              <a:rPr lang="en-US" altLang="en-US" sz="5400" b="1" i="1" dirty="0">
                <a:solidFill>
                  <a:srgbClr val="C00000"/>
                </a:solidFill>
                <a:latin typeface="Candara" pitchFamily="34" charset="0"/>
              </a:rPr>
              <a:t>really</a:t>
            </a:r>
            <a:r>
              <a:rPr lang="en-US" altLang="en-US" sz="5400" b="1" dirty="0">
                <a:solidFill>
                  <a:srgbClr val="C00000"/>
                </a:solidFill>
                <a:latin typeface="Candara" pitchFamily="34" charset="0"/>
              </a:rPr>
              <a:t> want?</a:t>
            </a:r>
          </a:p>
          <a:p>
            <a:pPr algn="ctr" eaLnBrk="1" hangingPunct="1"/>
            <a:endParaRPr lang="en-US" altLang="en-US" sz="1200" b="1" dirty="0">
              <a:solidFill>
                <a:srgbClr val="C00000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What do I 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really</a:t>
            </a: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 want for myself?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What do I </a:t>
            </a:r>
            <a:r>
              <a:rPr lang="en-US" alt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really</a:t>
            </a:r>
            <a:r>
              <a:rPr lang="en-US" altLang="en-US" sz="3200" b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want for others</a:t>
            </a:r>
            <a:r>
              <a:rPr lang="en-US" altLang="en-US" sz="3200" b="1" dirty="0" smtClean="0">
                <a:solidFill>
                  <a:srgbClr val="000099"/>
                </a:solidFill>
                <a:latin typeface="Candara" pitchFamily="34" charset="0"/>
              </a:rPr>
              <a:t>?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1200" b="1" dirty="0" smtClean="0">
              <a:solidFill>
                <a:srgbClr val="000099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200" b="1" dirty="0" smtClean="0">
                <a:solidFill>
                  <a:srgbClr val="0000CC"/>
                </a:solidFill>
                <a:latin typeface="Candara" pitchFamily="34" charset="0"/>
              </a:rPr>
              <a:t>How </a:t>
            </a:r>
            <a:r>
              <a:rPr lang="en-US" altLang="en-US" sz="3200" b="1" dirty="0">
                <a:solidFill>
                  <a:srgbClr val="0000CC"/>
                </a:solidFill>
                <a:latin typeface="Candara" pitchFamily="34" charset="0"/>
              </a:rPr>
              <a:t>would I behave </a:t>
            </a:r>
            <a:endParaRPr lang="en-US" altLang="en-US" sz="3200" b="1" dirty="0" smtClean="0">
              <a:solidFill>
                <a:srgbClr val="0000CC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if </a:t>
            </a:r>
            <a:r>
              <a:rPr lang="en-US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this is what I </a:t>
            </a:r>
            <a:r>
              <a:rPr lang="en-US" altLang="en-US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really </a:t>
            </a:r>
            <a:r>
              <a:rPr lang="en-US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wanted</a:t>
            </a:r>
            <a:r>
              <a:rPr lang="en-US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?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3600" dirty="0">
              <a:solidFill>
                <a:srgbClr val="000099"/>
              </a:solidFill>
              <a:latin typeface="Candara" pitchFamily="34" charset="0"/>
            </a:endParaRPr>
          </a:p>
          <a:p>
            <a:pPr algn="ctr" eaLnBrk="1" hangingPunct="1"/>
            <a:endParaRPr lang="en-US" altLang="en-US" sz="3600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74651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ndalldisease.com/wp-content/uploads/2012/11/handshak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857" y="3651597"/>
            <a:ext cx="3407306" cy="169797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449380" y="12593"/>
            <a:ext cx="8166100" cy="9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Refuse Either Or Thinking</a:t>
            </a:r>
            <a:endParaRPr lang="en-US" alt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9380" y="894736"/>
            <a:ext cx="8166100" cy="344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3600" b="1" dirty="0" smtClean="0">
                <a:solidFill>
                  <a:srgbClr val="000099"/>
                </a:solidFill>
                <a:latin typeface="Candara" pitchFamily="34" charset="0"/>
              </a:rPr>
              <a:t>Search </a:t>
            </a:r>
            <a:r>
              <a:rPr lang="en-US" altLang="en-US" sz="3600" b="1" dirty="0">
                <a:solidFill>
                  <a:srgbClr val="000099"/>
                </a:solidFill>
                <a:latin typeface="Candara" pitchFamily="34" charset="0"/>
              </a:rPr>
              <a:t>for an </a:t>
            </a:r>
            <a:endParaRPr lang="en-US" altLang="en-US" sz="3600" b="1" dirty="0" smtClean="0">
              <a:solidFill>
                <a:srgbClr val="000099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5400" b="1" i="1" dirty="0" smtClean="0">
                <a:solidFill>
                  <a:srgbClr val="C00000"/>
                </a:solidFill>
                <a:latin typeface="Candara" pitchFamily="34" charset="0"/>
              </a:rPr>
              <a:t>And</a:t>
            </a:r>
            <a:endParaRPr lang="en-US" altLang="en-US" sz="5400" b="1" i="1" dirty="0">
              <a:solidFill>
                <a:srgbClr val="C00000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endParaRPr lang="en-US" altLang="en-US" sz="800" b="1" dirty="0">
              <a:solidFill>
                <a:srgbClr val="000099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Clarify what you don’t want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Ask brain to search for healthy options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800" b="1" dirty="0">
              <a:solidFill>
                <a:srgbClr val="000099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There is a </a:t>
            </a:r>
            <a:r>
              <a:rPr lang="en-US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Resolution What 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 it?</a:t>
            </a:r>
          </a:p>
        </p:txBody>
      </p:sp>
    </p:spTree>
    <p:extLst>
      <p:ext uri="{BB962C8B-B14F-4D97-AF65-F5344CB8AC3E}">
        <p14:creationId xmlns:p14="http://schemas.microsoft.com/office/powerpoint/2010/main" val="817066306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www.chicagotribune.com/media/photo/2011-12/67010723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947850" y="1251386"/>
            <a:ext cx="3228975" cy="364331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970834" y="-79376"/>
            <a:ext cx="7046383" cy="69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Learn </a:t>
            </a:r>
            <a:r>
              <a:rPr lang="en-US" alt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to Look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1000" b="1" dirty="0">
              <a:solidFill>
                <a:srgbClr val="000099"/>
              </a:solidFill>
              <a:latin typeface="Candara" pitchFamily="34" charset="0"/>
            </a:endParaRP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 sz="3200" b="1" dirty="0" smtClean="0">
                <a:solidFill>
                  <a:srgbClr val="660066"/>
                </a:solidFill>
                <a:latin typeface="Candara" pitchFamily="34" charset="0"/>
              </a:rPr>
              <a:t> Look </a:t>
            </a:r>
            <a:r>
              <a:rPr lang="en-US" altLang="en-US" sz="3200" b="1" dirty="0">
                <a:solidFill>
                  <a:srgbClr val="660066"/>
                </a:solidFill>
                <a:latin typeface="Candara" pitchFamily="34" charset="0"/>
              </a:rPr>
              <a:t>at Content and Conditions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en-US" altLang="en-US" sz="1050" b="1" dirty="0">
              <a:solidFill>
                <a:srgbClr val="000099"/>
              </a:solidFill>
              <a:latin typeface="Candara" pitchFamily="34" charset="0"/>
            </a:endParaRP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Watch 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for Safety problems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en-US" altLang="en-US" sz="1050" b="1" dirty="0">
              <a:solidFill>
                <a:srgbClr val="000099"/>
              </a:solidFill>
              <a:latin typeface="Candara" pitchFamily="34" charset="0"/>
            </a:endParaRP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 sz="3200" b="1" dirty="0" smtClean="0">
                <a:solidFill>
                  <a:srgbClr val="660066"/>
                </a:solidFill>
                <a:latin typeface="Candara" pitchFamily="34" charset="0"/>
              </a:rPr>
              <a:t> Look </a:t>
            </a:r>
            <a:r>
              <a:rPr lang="en-US" altLang="en-US" sz="3200" b="1" dirty="0">
                <a:solidFill>
                  <a:srgbClr val="660066"/>
                </a:solidFill>
                <a:latin typeface="Candara" pitchFamily="34" charset="0"/>
              </a:rPr>
              <a:t>for people moving towards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 sz="3200" b="1" dirty="0" smtClean="0">
                <a:solidFill>
                  <a:srgbClr val="660066"/>
                </a:solidFill>
                <a:latin typeface="Candara" pitchFamily="34" charset="0"/>
              </a:rPr>
              <a:t> Silence </a:t>
            </a:r>
            <a:r>
              <a:rPr lang="en-US" altLang="en-US" sz="3200" b="1" dirty="0">
                <a:solidFill>
                  <a:srgbClr val="660066"/>
                </a:solidFill>
                <a:latin typeface="Candara" pitchFamily="34" charset="0"/>
              </a:rPr>
              <a:t>and Violence 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en-US" altLang="en-US" sz="1050" b="1" dirty="0">
              <a:solidFill>
                <a:srgbClr val="000099"/>
              </a:solidFill>
              <a:latin typeface="Candara" pitchFamily="34" charset="0"/>
            </a:endParaRP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Look 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for your Style Under Stress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dirty="0">
              <a:latin typeface="Times New Roman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endParaRPr lang="en-US" altLang="en-US" dirty="0">
              <a:latin typeface="Times New Roman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endParaRPr lang="en-US" altLang="en-US" dirty="0">
              <a:latin typeface="Times New Roman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endParaRPr lang="en-US" altLang="en-US" dirty="0">
              <a:latin typeface="Times New Roman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endParaRPr lang="en-US" altLang="en-US" dirty="0">
              <a:latin typeface="Times New Roman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58109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6" name="Picture 10" descr="http://www.woassociates.com/wp-content/uploads/2013/01/Dialogue-engaging-convers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904" y="2830096"/>
            <a:ext cx="3648075" cy="223599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69528" y="351276"/>
            <a:ext cx="8166100" cy="378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800" b="1" dirty="0" smtClean="0">
                <a:solidFill>
                  <a:srgbClr val="000099"/>
                </a:solidFill>
                <a:latin typeface="Candara" pitchFamily="34" charset="0"/>
              </a:rPr>
              <a:t>When </a:t>
            </a:r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you or others are moving toward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Silence or Violence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Make </a:t>
            </a:r>
            <a:r>
              <a:rPr lang="en-US" alt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it Safe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100" b="1" dirty="0">
              <a:solidFill>
                <a:srgbClr val="000099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Step out of Content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Out of Conversation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600" b="1" dirty="0">
                <a:solidFill>
                  <a:srgbClr val="660066"/>
                </a:solidFill>
                <a:latin typeface="Candara" pitchFamily="34" charset="0"/>
              </a:rPr>
              <a:t>And Make it Safe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850408" y="4133850"/>
            <a:ext cx="1158875" cy="800100"/>
            <a:chOff x="1239" y="1008"/>
            <a:chExt cx="3129" cy="2755"/>
          </a:xfrm>
        </p:grpSpPr>
        <p:sp>
          <p:nvSpPr>
            <p:cNvPr id="50180" name="Oval 4"/>
            <p:cNvSpPr>
              <a:spLocks noChangeArrowheads="1"/>
            </p:cNvSpPr>
            <p:nvPr/>
          </p:nvSpPr>
          <p:spPr bwMode="auto">
            <a:xfrm>
              <a:off x="1239" y="1008"/>
              <a:ext cx="3129" cy="275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  <p:sp>
          <p:nvSpPr>
            <p:cNvPr id="50181" name="Oval 5"/>
            <p:cNvSpPr>
              <a:spLocks noChangeArrowheads="1"/>
            </p:cNvSpPr>
            <p:nvPr/>
          </p:nvSpPr>
          <p:spPr bwMode="auto">
            <a:xfrm>
              <a:off x="1671" y="1604"/>
              <a:ext cx="2304" cy="1511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  <p:sp>
          <p:nvSpPr>
            <p:cNvPr id="50182" name="Oval 6"/>
            <p:cNvSpPr>
              <a:spLocks noChangeArrowheads="1"/>
            </p:cNvSpPr>
            <p:nvPr/>
          </p:nvSpPr>
          <p:spPr bwMode="auto">
            <a:xfrm>
              <a:off x="2037" y="1891"/>
              <a:ext cx="1584" cy="93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  <p:sp>
          <p:nvSpPr>
            <p:cNvPr id="50183" name="AutoShape 7"/>
            <p:cNvSpPr>
              <a:spLocks noChangeArrowheads="1"/>
            </p:cNvSpPr>
            <p:nvPr/>
          </p:nvSpPr>
          <p:spPr bwMode="auto">
            <a:xfrm>
              <a:off x="1749" y="2180"/>
              <a:ext cx="233" cy="28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  <p:sp>
          <p:nvSpPr>
            <p:cNvPr id="50184" name="AutoShape 8"/>
            <p:cNvSpPr>
              <a:spLocks noChangeArrowheads="1"/>
            </p:cNvSpPr>
            <p:nvPr/>
          </p:nvSpPr>
          <p:spPr bwMode="auto">
            <a:xfrm>
              <a:off x="3670" y="2179"/>
              <a:ext cx="233" cy="28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842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gallery.yopriceville.com/downloadfullsize/send/27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6801">
            <a:off x="7009524" y="2773021"/>
            <a:ext cx="1070870" cy="1876956"/>
          </a:xfrm>
          <a:prstGeom prst="rect">
            <a:avLst/>
          </a:prstGeom>
          <a:noFill/>
        </p:spPr>
      </p:pic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590548" y="346591"/>
            <a:ext cx="81661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Make it Safe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2800" b="1" dirty="0" smtClean="0">
                <a:solidFill>
                  <a:srgbClr val="000099"/>
                </a:solidFill>
                <a:latin typeface="Candara" pitchFamily="34" charset="0"/>
              </a:rPr>
              <a:t>Which </a:t>
            </a:r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Condition of Safety is at Risk</a:t>
            </a:r>
            <a:r>
              <a:rPr lang="en-US" altLang="en-US" sz="2800" b="1" dirty="0" smtClean="0">
                <a:solidFill>
                  <a:srgbClr val="000099"/>
                </a:solidFill>
                <a:latin typeface="Candara" pitchFamily="34" charset="0"/>
              </a:rPr>
              <a:t>?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1000" b="1" dirty="0">
              <a:solidFill>
                <a:srgbClr val="000099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en-US" sz="3600" b="1" i="1" dirty="0" smtClean="0">
                <a:solidFill>
                  <a:srgbClr val="C00000"/>
                </a:solidFill>
                <a:latin typeface="Candara" pitchFamily="34" charset="0"/>
              </a:rPr>
              <a:t>Mutual </a:t>
            </a:r>
            <a:r>
              <a:rPr lang="en-US" altLang="en-US" sz="3600" b="1" i="1" dirty="0">
                <a:solidFill>
                  <a:srgbClr val="C00000"/>
                </a:solidFill>
                <a:latin typeface="Candara" pitchFamily="34" charset="0"/>
              </a:rPr>
              <a:t>Purpose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b="1" dirty="0">
                <a:solidFill>
                  <a:srgbClr val="000099"/>
                </a:solidFill>
                <a:latin typeface="Candara" pitchFamily="34" charset="0"/>
              </a:rPr>
              <a:t>Do others believe you </a:t>
            </a: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care</a:t>
            </a:r>
            <a:r>
              <a:rPr lang="en-US" altLang="en-US" b="1" dirty="0">
                <a:solidFill>
                  <a:srgbClr val="000099"/>
                </a:solidFill>
                <a:latin typeface="Candara" pitchFamily="34" charset="0"/>
              </a:rPr>
              <a:t> about their goals</a:t>
            </a:r>
            <a:r>
              <a:rPr lang="en-US" altLang="en-US" b="1" dirty="0" smtClean="0">
                <a:solidFill>
                  <a:srgbClr val="000099"/>
                </a:solidFill>
                <a:latin typeface="Candara" pitchFamily="34" charset="0"/>
              </a:rPr>
              <a:t>?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1000" b="1" dirty="0">
              <a:solidFill>
                <a:srgbClr val="000099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600" b="1" i="1" dirty="0" smtClean="0">
                <a:solidFill>
                  <a:srgbClr val="C00000"/>
                </a:solidFill>
                <a:latin typeface="Candara" pitchFamily="34" charset="0"/>
              </a:rPr>
              <a:t>Mutual </a:t>
            </a:r>
            <a:r>
              <a:rPr lang="en-US" altLang="en-US" sz="3600" b="1" i="1" dirty="0">
                <a:solidFill>
                  <a:srgbClr val="C00000"/>
                </a:solidFill>
                <a:latin typeface="Candara" pitchFamily="34" charset="0"/>
              </a:rPr>
              <a:t>Respect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b="1" dirty="0">
                <a:solidFill>
                  <a:srgbClr val="000099"/>
                </a:solidFill>
                <a:latin typeface="Candara" pitchFamily="34" charset="0"/>
              </a:rPr>
              <a:t>Do </a:t>
            </a:r>
            <a:r>
              <a:rPr lang="en-US" altLang="en-US" b="1" dirty="0" smtClean="0">
                <a:solidFill>
                  <a:srgbClr val="000099"/>
                </a:solidFill>
                <a:latin typeface="Candara" pitchFamily="34" charset="0"/>
              </a:rPr>
              <a:t>others </a:t>
            </a:r>
            <a:r>
              <a:rPr lang="en-US" altLang="en-US" b="1" dirty="0">
                <a:solidFill>
                  <a:srgbClr val="000099"/>
                </a:solidFill>
                <a:latin typeface="Candara" pitchFamily="34" charset="0"/>
              </a:rPr>
              <a:t>believe you </a:t>
            </a: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respect</a:t>
            </a:r>
            <a:r>
              <a:rPr lang="en-US" altLang="en-US" b="1" dirty="0">
                <a:solidFill>
                  <a:srgbClr val="000099"/>
                </a:solidFill>
                <a:latin typeface="Candara" pitchFamily="34" charset="0"/>
              </a:rPr>
              <a:t> them? 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2800" b="1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58651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488950" y="35670"/>
            <a:ext cx="8166100" cy="154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Make it </a:t>
            </a:r>
            <a:r>
              <a:rPr lang="en-US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Safe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200" b="1" dirty="0" smtClean="0">
                <a:solidFill>
                  <a:srgbClr val="000099"/>
                </a:solidFill>
                <a:latin typeface="Candara" pitchFamily="34" charset="0"/>
              </a:rPr>
              <a:t>When </a:t>
            </a:r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there </a:t>
            </a:r>
            <a:r>
              <a:rPr lang="en-US" altLang="en-US" sz="3200" b="1" dirty="0" smtClean="0">
                <a:solidFill>
                  <a:srgbClr val="000099"/>
                </a:solidFill>
                <a:latin typeface="Candara" pitchFamily="34" charset="0"/>
              </a:rPr>
              <a:t>is Misunderstanding</a:t>
            </a:r>
          </a:p>
        </p:txBody>
      </p:sp>
      <p:pic>
        <p:nvPicPr>
          <p:cNvPr id="54276" name="Picture 4" descr="http://www.advisor.ca/wp-content/uploads/2012/10/men-business-meeting-conversation-persu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04211" y="3918960"/>
            <a:ext cx="2610998" cy="14686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3344" y="1484540"/>
            <a:ext cx="8166100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Use</a:t>
            </a:r>
            <a:r>
              <a:rPr lang="en-US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endParaRPr lang="en-US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872" y="1868679"/>
            <a:ext cx="8166100" cy="10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Contrasting</a:t>
            </a:r>
            <a:endParaRPr lang="en-US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8950" y="2956916"/>
            <a:ext cx="8166100" cy="54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800" b="1" dirty="0" smtClean="0">
                <a:solidFill>
                  <a:srgbClr val="000099"/>
                </a:solidFill>
                <a:latin typeface="Candara" pitchFamily="34" charset="0"/>
              </a:rPr>
              <a:t>Start </a:t>
            </a:r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with what you don’t intend and mean</a:t>
            </a:r>
            <a:r>
              <a:rPr lang="en-US" altLang="en-US" sz="2800" b="1" dirty="0" smtClean="0">
                <a:solidFill>
                  <a:srgbClr val="000099"/>
                </a:solidFill>
                <a:latin typeface="Candara" pitchFamily="34" charset="0"/>
              </a:rPr>
              <a:t>.</a:t>
            </a:r>
            <a:endParaRPr lang="en-US" altLang="en-US" sz="2800" b="1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8950" y="3459158"/>
            <a:ext cx="8166100" cy="10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800" b="1" dirty="0" smtClean="0">
                <a:solidFill>
                  <a:srgbClr val="000099"/>
                </a:solidFill>
                <a:latin typeface="Candara" pitchFamily="34" charset="0"/>
              </a:rPr>
              <a:t>Explain </a:t>
            </a:r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what you do intend and mean.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2800" b="1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22046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776811" y="-151397"/>
            <a:ext cx="8166100" cy="145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endParaRPr lang="en-US" altLang="en-US" sz="1600" dirty="0">
              <a:latin typeface="Times New Roman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Candara" pitchFamily="34" charset="0"/>
              </a:rPr>
              <a:t>Tough Message to Share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105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25604" name="Picture 4" descr="http://static.tumblr.com/xdjxzsi/Futm1mctd/stepping-st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459" y="2494876"/>
            <a:ext cx="5715000" cy="24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6811" y="464320"/>
            <a:ext cx="8166100" cy="203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endParaRPr lang="en-US" altLang="en-US" sz="1600" dirty="0">
              <a:latin typeface="Times New Roman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endParaRPr lang="en-US" altLang="en-US" sz="1050" b="1" dirty="0">
              <a:solidFill>
                <a:srgbClr val="C00000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8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State Your </a:t>
            </a:r>
            <a:r>
              <a:rPr lang="en-US" altLang="en-US" sz="8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Path</a:t>
            </a:r>
            <a:endParaRPr lang="en-US" alt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55541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235200" y="1390650"/>
            <a:ext cx="4961467" cy="24574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flip="none" rotWithShape="1">
            <a:gsLst>
              <a:gs pos="0">
                <a:srgbClr val="0000CC"/>
              </a:gs>
              <a:gs pos="100000">
                <a:schemeClr val="bg1">
                  <a:alpha val="51000"/>
                </a:schemeClr>
              </a:gs>
            </a:gsLst>
            <a:lin ang="10800000" scaled="1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488950" y="292894"/>
            <a:ext cx="81661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Your Path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031068" y="3922164"/>
            <a:ext cx="2734204" cy="571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Is that True?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938588" y="2197120"/>
            <a:ext cx="1826683" cy="7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4400" b="1" dirty="0" smtClean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-Story</a:t>
            </a:r>
            <a:endParaRPr lang="en-US" altLang="en-US" sz="4400" b="1" dirty="0">
              <a:ln>
                <a:solidFill>
                  <a:srgbClr val="00006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43226" y="1910008"/>
            <a:ext cx="1266825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800" b="1" dirty="0">
                <a:ln w="12700"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See</a:t>
            </a:r>
          </a:p>
          <a:p>
            <a:pPr algn="ctr" eaLnBrk="1" hangingPunct="1"/>
            <a:r>
              <a:rPr lang="en-US" altLang="en-US" sz="2800" b="1" dirty="0">
                <a:ln w="12700"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Hear  </a:t>
            </a:r>
          </a:p>
          <a:p>
            <a:pPr algn="ctr" eaLnBrk="1" hangingPunct="1"/>
            <a:r>
              <a:rPr lang="en-US" altLang="en-US" sz="2800" b="1" dirty="0">
                <a:ln w="12700"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Sense</a:t>
            </a:r>
          </a:p>
        </p:txBody>
      </p:sp>
    </p:spTree>
    <p:extLst>
      <p:ext uri="{BB962C8B-B14F-4D97-AF65-F5344CB8AC3E}">
        <p14:creationId xmlns:p14="http://schemas.microsoft.com/office/powerpoint/2010/main" val="471429226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stateofeternity.com/heralds_files/god%20ra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669" y="678972"/>
            <a:ext cx="5334000" cy="4000501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235200" y="1390650"/>
            <a:ext cx="4961467" cy="24574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flip="none" rotWithShape="1">
            <a:gsLst>
              <a:gs pos="0">
                <a:srgbClr val="0000CC"/>
              </a:gs>
              <a:gs pos="100000">
                <a:schemeClr val="bg1">
                  <a:alpha val="51000"/>
                </a:schemeClr>
              </a:gs>
            </a:gsLst>
            <a:lin ang="10800000" scaled="1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5965293" y="2312127"/>
            <a:ext cx="1266825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3200" b="1" dirty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latin typeface="Candara" pitchFamily="34" charset="0"/>
              </a:rPr>
              <a:t>-Act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86338" y="2312127"/>
            <a:ext cx="1268412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b="1" dirty="0" smtClean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 </a:t>
            </a:r>
            <a:r>
              <a:rPr lang="en-US" altLang="en-US" sz="3200" b="1" dirty="0" smtClean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Feel</a:t>
            </a:r>
            <a:endParaRPr lang="en-US" altLang="en-US" sz="2800" b="1" dirty="0">
              <a:ln>
                <a:solidFill>
                  <a:srgbClr val="00006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88950" y="292894"/>
            <a:ext cx="81661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Your Path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938589" y="2337527"/>
            <a:ext cx="126682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b="1" dirty="0" smtClean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 Story</a:t>
            </a:r>
            <a:endParaRPr lang="en-US" altLang="en-US" sz="2800" b="1" dirty="0">
              <a:ln>
                <a:solidFill>
                  <a:srgbClr val="00006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943226" y="1873782"/>
            <a:ext cx="1266825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800" b="1" dirty="0">
                <a:ln w="12700"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See</a:t>
            </a:r>
          </a:p>
          <a:p>
            <a:pPr algn="ctr" eaLnBrk="1" hangingPunct="1"/>
            <a:r>
              <a:rPr lang="en-US" altLang="en-US" sz="2800" b="1" dirty="0">
                <a:ln w="12700"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Hear  </a:t>
            </a:r>
          </a:p>
          <a:p>
            <a:pPr algn="ctr" eaLnBrk="1" hangingPunct="1"/>
            <a:r>
              <a:rPr lang="en-US" altLang="en-US" sz="2800" b="1" dirty="0">
                <a:ln w="12700"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Sense</a:t>
            </a:r>
          </a:p>
        </p:txBody>
      </p:sp>
    </p:spTree>
    <p:extLst>
      <p:ext uri="{BB962C8B-B14F-4D97-AF65-F5344CB8AC3E}">
        <p14:creationId xmlns:p14="http://schemas.microsoft.com/office/powerpoint/2010/main" val="2017690198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315913" y="667941"/>
            <a:ext cx="8534400" cy="413265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800">
              <a:latin typeface="Tahoma" charset="0"/>
            </a:endParaRPr>
          </a:p>
        </p:txBody>
      </p:sp>
      <p:grpSp>
        <p:nvGrpSpPr>
          <p:cNvPr id="68611" name="Group 10"/>
          <p:cNvGrpSpPr>
            <a:grpSpLocks/>
          </p:cNvGrpSpPr>
          <p:nvPr/>
        </p:nvGrpSpPr>
        <p:grpSpPr bwMode="auto">
          <a:xfrm>
            <a:off x="1494201" y="1468110"/>
            <a:ext cx="6284199" cy="2457662"/>
            <a:chOff x="2652713" y="2447013"/>
            <a:chExt cx="3657600" cy="2600925"/>
          </a:xfrm>
        </p:grpSpPr>
        <p:sp>
          <p:nvSpPr>
            <p:cNvPr id="68631" name="Oval 10"/>
            <p:cNvSpPr>
              <a:spLocks noChangeArrowheads="1"/>
            </p:cNvSpPr>
            <p:nvPr/>
          </p:nvSpPr>
          <p:spPr bwMode="auto">
            <a:xfrm>
              <a:off x="2652713" y="2447013"/>
              <a:ext cx="3657600" cy="260092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  <p:sp>
          <p:nvSpPr>
            <p:cNvPr id="68632" name="Oval 11"/>
            <p:cNvSpPr>
              <a:spLocks noChangeArrowheads="1"/>
            </p:cNvSpPr>
            <p:nvPr/>
          </p:nvSpPr>
          <p:spPr bwMode="auto">
            <a:xfrm>
              <a:off x="3233738" y="3001963"/>
              <a:ext cx="2514600" cy="14859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</p:grpSp>
      <p:sp>
        <p:nvSpPr>
          <p:cNvPr id="68612" name="Rectangle 20"/>
          <p:cNvSpPr>
            <a:spLocks noChangeArrowheads="1"/>
          </p:cNvSpPr>
          <p:nvPr/>
        </p:nvSpPr>
        <p:spPr bwMode="auto">
          <a:xfrm>
            <a:off x="3008313" y="1922790"/>
            <a:ext cx="3200400" cy="141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697" tIns="44348" rIns="88697" bIns="44348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C"/>
                </a:solidFill>
                <a:latin typeface="Candara" pitchFamily="34" charset="0"/>
              </a:rPr>
              <a:t>Dialogue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000C"/>
                </a:solidFill>
                <a:latin typeface="Candara" pitchFamily="34" charset="0"/>
              </a:rPr>
              <a:t>For Resolution</a:t>
            </a:r>
          </a:p>
          <a:p>
            <a:pPr algn="ctr" eaLnBrk="1" hangingPunct="1"/>
            <a:r>
              <a:rPr lang="en-US" altLang="en-US" sz="1800" b="1" dirty="0">
                <a:solidFill>
                  <a:srgbClr val="00000C"/>
                </a:solidFill>
                <a:latin typeface="Candara" pitchFamily="34" charset="0"/>
              </a:rPr>
              <a:t>Pool of Shared Meaning</a:t>
            </a:r>
            <a:endParaRPr lang="en-US" altLang="en-US" sz="1800" b="1" dirty="0">
              <a:latin typeface="Candara" pitchFamily="34" charset="0"/>
            </a:endParaRPr>
          </a:p>
        </p:txBody>
      </p:sp>
      <p:sp>
        <p:nvSpPr>
          <p:cNvPr id="68613" name="TextBox 9"/>
          <p:cNvSpPr txBox="1">
            <a:spLocks noChangeArrowheads="1"/>
          </p:cNvSpPr>
          <p:nvPr/>
        </p:nvSpPr>
        <p:spPr bwMode="auto">
          <a:xfrm>
            <a:off x="3008313" y="1459296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Candara" pitchFamily="34" charset="0"/>
              </a:rPr>
              <a:t>Safety</a:t>
            </a:r>
          </a:p>
        </p:txBody>
      </p:sp>
      <p:sp>
        <p:nvSpPr>
          <p:cNvPr id="68614" name="TextBox 10"/>
          <p:cNvSpPr txBox="1">
            <a:spLocks noChangeArrowheads="1"/>
          </p:cNvSpPr>
          <p:nvPr/>
        </p:nvSpPr>
        <p:spPr bwMode="auto">
          <a:xfrm>
            <a:off x="1685926" y="637545"/>
            <a:ext cx="5319713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>
              <a:spcBef>
                <a:spcPts val="200"/>
              </a:spcBef>
            </a:pPr>
            <a:r>
              <a:rPr lang="en-US" altLang="en-US" b="1" u="sng" dirty="0">
                <a:solidFill>
                  <a:schemeClr val="bg1"/>
                </a:solidFill>
                <a:latin typeface="Candara" pitchFamily="34" charset="0"/>
              </a:rPr>
              <a:t>Silence</a:t>
            </a:r>
          </a:p>
          <a:p>
            <a:pPr lvl="1" algn="ctr" eaLnBrk="1" hangingPunct="1">
              <a:spcBef>
                <a:spcPts val="200"/>
              </a:spcBef>
            </a:pPr>
            <a:r>
              <a:rPr lang="en-US" altLang="en-US" b="1" dirty="0">
                <a:solidFill>
                  <a:schemeClr val="bg1"/>
                </a:solidFill>
                <a:latin typeface="Candara" pitchFamily="34" charset="0"/>
              </a:rPr>
              <a:t>Withdrawing, Avoiding, Masking</a:t>
            </a:r>
          </a:p>
        </p:txBody>
      </p:sp>
      <p:sp>
        <p:nvSpPr>
          <p:cNvPr id="68615" name="TextBox 11"/>
          <p:cNvSpPr txBox="1">
            <a:spLocks noChangeArrowheads="1"/>
          </p:cNvSpPr>
          <p:nvPr/>
        </p:nvSpPr>
        <p:spPr bwMode="auto">
          <a:xfrm>
            <a:off x="1685926" y="3922965"/>
            <a:ext cx="5319713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>
              <a:spcBef>
                <a:spcPts val="200"/>
              </a:spcBef>
            </a:pPr>
            <a:r>
              <a:rPr lang="en-US" altLang="en-US" b="1" dirty="0">
                <a:solidFill>
                  <a:schemeClr val="bg1"/>
                </a:solidFill>
                <a:latin typeface="Candara" pitchFamily="34" charset="0"/>
              </a:rPr>
              <a:t>Controlling, Labeling, Attacking</a:t>
            </a:r>
          </a:p>
          <a:p>
            <a:pPr lvl="1" algn="ctr" eaLnBrk="1" hangingPunct="1">
              <a:spcBef>
                <a:spcPts val="200"/>
              </a:spcBef>
            </a:pPr>
            <a:r>
              <a:rPr lang="en-US" altLang="en-US" b="1" u="sng" dirty="0">
                <a:solidFill>
                  <a:schemeClr val="bg1"/>
                </a:solidFill>
                <a:latin typeface="Candara" pitchFamily="34" charset="0"/>
              </a:rPr>
              <a:t>Violence</a:t>
            </a:r>
          </a:p>
        </p:txBody>
      </p:sp>
      <p:sp>
        <p:nvSpPr>
          <p:cNvPr id="68616" name="TextBox 12"/>
          <p:cNvSpPr txBox="1">
            <a:spLocks noChangeArrowheads="1"/>
          </p:cNvSpPr>
          <p:nvPr/>
        </p:nvSpPr>
        <p:spPr bwMode="auto">
          <a:xfrm>
            <a:off x="2971800" y="3409903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Candara" pitchFamily="34" charset="0"/>
              </a:rPr>
              <a:t>Safety</a:t>
            </a:r>
          </a:p>
        </p:txBody>
      </p:sp>
      <p:sp>
        <p:nvSpPr>
          <p:cNvPr id="68617" name="AutoShape 24"/>
          <p:cNvSpPr>
            <a:spLocks noChangeArrowheads="1"/>
          </p:cNvSpPr>
          <p:nvPr/>
        </p:nvSpPr>
        <p:spPr bwMode="auto">
          <a:xfrm>
            <a:off x="7010400" y="2457450"/>
            <a:ext cx="369888" cy="3333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800">
              <a:latin typeface="Tahoma" charset="0"/>
            </a:endParaRPr>
          </a:p>
        </p:txBody>
      </p:sp>
      <p:sp>
        <p:nvSpPr>
          <p:cNvPr id="68618" name="AutoShape 2"/>
          <p:cNvSpPr>
            <a:spLocks noChangeArrowheads="1"/>
          </p:cNvSpPr>
          <p:nvPr/>
        </p:nvSpPr>
        <p:spPr bwMode="auto">
          <a:xfrm>
            <a:off x="1" y="2036845"/>
            <a:ext cx="2492375" cy="1353741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Rectangle 17"/>
          <p:cNvSpPr>
            <a:spLocks noChangeArrowheads="1"/>
          </p:cNvSpPr>
          <p:nvPr/>
        </p:nvSpPr>
        <p:spPr bwMode="auto">
          <a:xfrm>
            <a:off x="82551" y="2323251"/>
            <a:ext cx="1266825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See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Hear  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Sense</a:t>
            </a:r>
          </a:p>
        </p:txBody>
      </p:sp>
      <p:sp>
        <p:nvSpPr>
          <p:cNvPr id="68620" name="Rectangle 18"/>
          <p:cNvSpPr>
            <a:spLocks noChangeArrowheads="1"/>
          </p:cNvSpPr>
          <p:nvPr/>
        </p:nvSpPr>
        <p:spPr bwMode="auto">
          <a:xfrm>
            <a:off x="565151" y="2562225"/>
            <a:ext cx="1266825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1400" b="1">
                <a:solidFill>
                  <a:srgbClr val="000099"/>
                </a:solidFill>
                <a:latin typeface="Candara" pitchFamily="34" charset="0"/>
              </a:rPr>
              <a:t>-Story</a:t>
            </a:r>
          </a:p>
        </p:txBody>
      </p:sp>
      <p:sp>
        <p:nvSpPr>
          <p:cNvPr id="68621" name="Rectangle 19"/>
          <p:cNvSpPr>
            <a:spLocks noChangeArrowheads="1"/>
          </p:cNvSpPr>
          <p:nvPr/>
        </p:nvSpPr>
        <p:spPr bwMode="auto">
          <a:xfrm>
            <a:off x="1436689" y="2570560"/>
            <a:ext cx="1266825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400" b="1">
                <a:solidFill>
                  <a:srgbClr val="000099"/>
                </a:solidFill>
                <a:latin typeface="Candara" pitchFamily="34" charset="0"/>
              </a:rPr>
              <a:t>-Feel</a:t>
            </a:r>
          </a:p>
        </p:txBody>
      </p:sp>
      <p:sp>
        <p:nvSpPr>
          <p:cNvPr id="68622" name="Rectangle 20"/>
          <p:cNvSpPr>
            <a:spLocks noChangeArrowheads="1"/>
          </p:cNvSpPr>
          <p:nvPr/>
        </p:nvSpPr>
        <p:spPr bwMode="auto">
          <a:xfrm>
            <a:off x="1905001" y="2562225"/>
            <a:ext cx="1268413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400" b="1">
                <a:solidFill>
                  <a:srgbClr val="000099"/>
                </a:solidFill>
                <a:latin typeface="Candara" pitchFamily="34" charset="0"/>
              </a:rPr>
              <a:t>-Act</a:t>
            </a:r>
          </a:p>
        </p:txBody>
      </p:sp>
      <p:sp>
        <p:nvSpPr>
          <p:cNvPr id="68623" name="AutoShape 2"/>
          <p:cNvSpPr>
            <a:spLocks noChangeArrowheads="1"/>
          </p:cNvSpPr>
          <p:nvPr/>
        </p:nvSpPr>
        <p:spPr bwMode="auto">
          <a:xfrm flipH="1">
            <a:off x="6805613" y="2055724"/>
            <a:ext cx="2492375" cy="134082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Rectangle 22"/>
          <p:cNvSpPr>
            <a:spLocks noChangeArrowheads="1"/>
          </p:cNvSpPr>
          <p:nvPr/>
        </p:nvSpPr>
        <p:spPr bwMode="auto">
          <a:xfrm>
            <a:off x="7983539" y="2302087"/>
            <a:ext cx="1266825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See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Hear  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Sense</a:t>
            </a:r>
          </a:p>
        </p:txBody>
      </p:sp>
      <p:sp>
        <p:nvSpPr>
          <p:cNvPr id="68625" name="Rectangle 23"/>
          <p:cNvSpPr>
            <a:spLocks noChangeArrowheads="1"/>
          </p:cNvSpPr>
          <p:nvPr/>
        </p:nvSpPr>
        <p:spPr bwMode="auto">
          <a:xfrm>
            <a:off x="7630682" y="2547719"/>
            <a:ext cx="884238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-Story</a:t>
            </a:r>
          </a:p>
        </p:txBody>
      </p:sp>
      <p:sp>
        <p:nvSpPr>
          <p:cNvPr id="68626" name="Rectangle 24"/>
          <p:cNvSpPr>
            <a:spLocks noChangeArrowheads="1"/>
          </p:cNvSpPr>
          <p:nvPr/>
        </p:nvSpPr>
        <p:spPr bwMode="auto">
          <a:xfrm>
            <a:off x="7327470" y="2552482"/>
            <a:ext cx="608012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400" b="1">
                <a:solidFill>
                  <a:srgbClr val="000099"/>
                </a:solidFill>
                <a:latin typeface="Candara" pitchFamily="34" charset="0"/>
              </a:rPr>
              <a:t>-Feel</a:t>
            </a:r>
          </a:p>
        </p:txBody>
      </p:sp>
      <p:sp>
        <p:nvSpPr>
          <p:cNvPr id="68627" name="Rectangle 25"/>
          <p:cNvSpPr>
            <a:spLocks noChangeArrowheads="1"/>
          </p:cNvSpPr>
          <p:nvPr/>
        </p:nvSpPr>
        <p:spPr bwMode="auto">
          <a:xfrm>
            <a:off x="6940120" y="2570341"/>
            <a:ext cx="581025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400" b="1" dirty="0" smtClean="0">
                <a:solidFill>
                  <a:srgbClr val="000099"/>
                </a:solidFill>
                <a:latin typeface="Candara" pitchFamily="34" charset="0"/>
              </a:rPr>
              <a:t>Act</a:t>
            </a:r>
            <a:endParaRPr lang="en-US" altLang="en-US" sz="1400" b="1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68628" name="Rectangle 26"/>
          <p:cNvSpPr>
            <a:spLocks noChangeArrowheads="1"/>
          </p:cNvSpPr>
          <p:nvPr/>
        </p:nvSpPr>
        <p:spPr bwMode="auto">
          <a:xfrm>
            <a:off x="1114426" y="2311441"/>
            <a:ext cx="1266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Candara" pitchFamily="34" charset="0"/>
              </a:rPr>
              <a:t>Me</a:t>
            </a:r>
          </a:p>
        </p:txBody>
      </p:sp>
      <p:sp>
        <p:nvSpPr>
          <p:cNvPr id="68629" name="Rectangle 27"/>
          <p:cNvSpPr>
            <a:spLocks noChangeArrowheads="1"/>
          </p:cNvSpPr>
          <p:nvPr/>
        </p:nvSpPr>
        <p:spPr bwMode="auto">
          <a:xfrm>
            <a:off x="7410451" y="2283790"/>
            <a:ext cx="1266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Candara" pitchFamily="34" charset="0"/>
              </a:rPr>
              <a:t>Others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08000" y="-73305"/>
            <a:ext cx="787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Communication for Resolution</a:t>
            </a:r>
            <a:endParaRPr lang="en-US" alt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552450" y="2743200"/>
            <a:ext cx="2133600" cy="1485900"/>
            <a:chOff x="1536" y="1248"/>
            <a:chExt cx="2688" cy="2544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1536" y="1248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3648" y="1248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1584" y="3264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3696" y="3264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2640" y="2255"/>
              <a:ext cx="528" cy="53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3600450" y="2000250"/>
            <a:ext cx="2133600" cy="1485900"/>
            <a:chOff x="2304" y="1536"/>
            <a:chExt cx="1344" cy="1248"/>
          </a:xfrm>
        </p:grpSpPr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2496" y="2208"/>
              <a:ext cx="43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cs typeface="+mn-cs"/>
              </a:endParaRPr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2496" y="1728"/>
              <a:ext cx="4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cs typeface="+mn-cs"/>
              </a:endParaRPr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2544" y="168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cs typeface="+mn-cs"/>
              </a:endParaRPr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cs typeface="+mn-cs"/>
              </a:endParaRPr>
            </a:p>
          </p:txBody>
        </p:sp>
        <p:grpSp>
          <p:nvGrpSpPr>
            <p:cNvPr id="59" name="Group 15"/>
            <p:cNvGrpSpPr>
              <a:grpSpLocks/>
            </p:cNvGrpSpPr>
            <p:nvPr/>
          </p:nvGrpSpPr>
          <p:grpSpPr bwMode="auto">
            <a:xfrm>
              <a:off x="2304" y="1536"/>
              <a:ext cx="1344" cy="1248"/>
              <a:chOff x="1536" y="1248"/>
              <a:chExt cx="2688" cy="2544"/>
            </a:xfrm>
          </p:grpSpPr>
          <p:sp>
            <p:nvSpPr>
              <p:cNvPr id="60" name="Oval 16"/>
              <p:cNvSpPr>
                <a:spLocks noChangeArrowheads="1"/>
              </p:cNvSpPr>
              <p:nvPr/>
            </p:nvSpPr>
            <p:spPr bwMode="auto">
              <a:xfrm>
                <a:off x="1536" y="1248"/>
                <a:ext cx="528" cy="5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altLang="en-US" sz="4400">
                  <a:solidFill>
                    <a:schemeClr val="tx2"/>
                  </a:solidFill>
                  <a:latin typeface="Times"/>
                  <a:cs typeface="Arial" charset="0"/>
                </a:endParaRPr>
              </a:p>
              <a:p>
                <a:pPr algn="ctr">
                  <a:defRPr/>
                </a:pPr>
                <a:endParaRPr lang="en-US" altLang="en-US">
                  <a:latin typeface="Times"/>
                  <a:cs typeface="Arial" charset="0"/>
                </a:endParaRPr>
              </a:p>
            </p:txBody>
          </p:sp>
          <p:sp>
            <p:nvSpPr>
              <p:cNvPr id="61" name="Oval 17"/>
              <p:cNvSpPr>
                <a:spLocks noChangeArrowheads="1"/>
              </p:cNvSpPr>
              <p:nvPr/>
            </p:nvSpPr>
            <p:spPr bwMode="auto">
              <a:xfrm>
                <a:off x="3648" y="1248"/>
                <a:ext cx="528" cy="5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altLang="en-US" sz="4400">
                  <a:solidFill>
                    <a:schemeClr val="tx2"/>
                  </a:solidFill>
                  <a:latin typeface="Times"/>
                  <a:cs typeface="Arial" charset="0"/>
                </a:endParaRPr>
              </a:p>
              <a:p>
                <a:pPr algn="ctr">
                  <a:defRPr/>
                </a:pPr>
                <a:endParaRPr lang="en-US" altLang="en-US">
                  <a:latin typeface="Times"/>
                  <a:cs typeface="Arial" charset="0"/>
                </a:endParaRPr>
              </a:p>
            </p:txBody>
          </p:sp>
          <p:sp>
            <p:nvSpPr>
              <p:cNvPr id="62" name="Oval 18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528" cy="5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altLang="en-US" sz="4400">
                  <a:solidFill>
                    <a:schemeClr val="tx2"/>
                  </a:solidFill>
                  <a:latin typeface="Times"/>
                  <a:cs typeface="Arial" charset="0"/>
                </a:endParaRPr>
              </a:p>
              <a:p>
                <a:pPr algn="ctr">
                  <a:defRPr/>
                </a:pPr>
                <a:endParaRPr lang="en-US" altLang="en-US">
                  <a:latin typeface="Times"/>
                  <a:cs typeface="Arial" charset="0"/>
                </a:endParaRPr>
              </a:p>
            </p:txBody>
          </p:sp>
          <p:sp>
            <p:nvSpPr>
              <p:cNvPr id="63" name="Oval 19"/>
              <p:cNvSpPr>
                <a:spLocks noChangeArrowheads="1"/>
              </p:cNvSpPr>
              <p:nvPr/>
            </p:nvSpPr>
            <p:spPr bwMode="auto">
              <a:xfrm>
                <a:off x="3696" y="3264"/>
                <a:ext cx="528" cy="5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altLang="en-US" sz="4400">
                  <a:solidFill>
                    <a:schemeClr val="tx2"/>
                  </a:solidFill>
                  <a:latin typeface="Times"/>
                  <a:cs typeface="Arial" charset="0"/>
                </a:endParaRPr>
              </a:p>
              <a:p>
                <a:pPr algn="ctr">
                  <a:defRPr/>
                </a:pPr>
                <a:endParaRPr lang="en-US" altLang="en-US">
                  <a:latin typeface="Times"/>
                  <a:cs typeface="Arial" charset="0"/>
                </a:endParaRPr>
              </a:p>
            </p:txBody>
          </p:sp>
          <p:sp>
            <p:nvSpPr>
              <p:cNvPr id="64" name="Oval 20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528" cy="5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4400">
                  <a:solidFill>
                    <a:schemeClr val="tx2"/>
                  </a:solidFill>
                </a:endParaRPr>
              </a:p>
              <a:p>
                <a:pPr algn="ctr" eaLnBrk="1" hangingPunct="1"/>
                <a:endParaRPr lang="en-US" altLang="en-US"/>
              </a:p>
            </p:txBody>
          </p:sp>
        </p:grpSp>
      </p:grpSp>
      <p:sp>
        <p:nvSpPr>
          <p:cNvPr id="65" name="Line 21"/>
          <p:cNvSpPr>
            <a:spLocks noChangeShapeType="1"/>
          </p:cNvSpPr>
          <p:nvPr/>
        </p:nvSpPr>
        <p:spPr bwMode="auto">
          <a:xfrm flipV="1">
            <a:off x="6877050" y="3200400"/>
            <a:ext cx="152400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66" name="Line 22"/>
          <p:cNvSpPr>
            <a:spLocks noChangeShapeType="1"/>
          </p:cNvSpPr>
          <p:nvPr/>
        </p:nvSpPr>
        <p:spPr bwMode="auto">
          <a:xfrm>
            <a:off x="6877050" y="3200400"/>
            <a:ext cx="160020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6953250" y="314325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68" name="Line 24"/>
          <p:cNvSpPr>
            <a:spLocks noChangeShapeType="1"/>
          </p:cNvSpPr>
          <p:nvPr/>
        </p:nvSpPr>
        <p:spPr bwMode="auto">
          <a:xfrm flipV="1">
            <a:off x="8477250" y="325755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69" name="Line 25"/>
          <p:cNvSpPr>
            <a:spLocks noChangeShapeType="1"/>
          </p:cNvSpPr>
          <p:nvPr/>
        </p:nvSpPr>
        <p:spPr bwMode="auto">
          <a:xfrm>
            <a:off x="7029450" y="428625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70" name="Line 26"/>
          <p:cNvSpPr>
            <a:spLocks noChangeShapeType="1"/>
          </p:cNvSpPr>
          <p:nvPr/>
        </p:nvSpPr>
        <p:spPr bwMode="auto">
          <a:xfrm flipV="1">
            <a:off x="6800850" y="325755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grpSp>
        <p:nvGrpSpPr>
          <p:cNvPr id="71" name="Group 27"/>
          <p:cNvGrpSpPr>
            <a:grpSpLocks/>
          </p:cNvGrpSpPr>
          <p:nvPr/>
        </p:nvGrpSpPr>
        <p:grpSpPr bwMode="auto">
          <a:xfrm>
            <a:off x="6572250" y="2971800"/>
            <a:ext cx="2133600" cy="1485900"/>
            <a:chOff x="1536" y="1248"/>
            <a:chExt cx="2688" cy="2544"/>
          </a:xfrm>
        </p:grpSpPr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1536" y="1248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73" name="Oval 29"/>
            <p:cNvSpPr>
              <a:spLocks noChangeArrowheads="1"/>
            </p:cNvSpPr>
            <p:nvPr/>
          </p:nvSpPr>
          <p:spPr bwMode="auto">
            <a:xfrm>
              <a:off x="3648" y="1248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74" name="Oval 30"/>
            <p:cNvSpPr>
              <a:spLocks noChangeArrowheads="1"/>
            </p:cNvSpPr>
            <p:nvPr/>
          </p:nvSpPr>
          <p:spPr bwMode="auto">
            <a:xfrm>
              <a:off x="1584" y="3264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75" name="Oval 31"/>
            <p:cNvSpPr>
              <a:spLocks noChangeArrowheads="1"/>
            </p:cNvSpPr>
            <p:nvPr/>
          </p:nvSpPr>
          <p:spPr bwMode="auto">
            <a:xfrm>
              <a:off x="3696" y="3264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76" name="Oval 32"/>
            <p:cNvSpPr>
              <a:spLocks noChangeArrowheads="1"/>
            </p:cNvSpPr>
            <p:nvPr/>
          </p:nvSpPr>
          <p:spPr bwMode="auto">
            <a:xfrm>
              <a:off x="2640" y="2255"/>
              <a:ext cx="528" cy="53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239039"/>
          </a:xfrm>
        </p:spPr>
        <p:txBody>
          <a:bodyPr/>
          <a:lstStyle/>
          <a:p>
            <a:r>
              <a:rPr lang="en-US" sz="9600" dirty="0" smtClean="0"/>
              <a:t>Relationships</a:t>
            </a:r>
            <a:endParaRPr lang="en-US" sz="7200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125426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Which has the best Economic Potential?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3"/>
          <p:cNvSpPr txBox="1">
            <a:spLocks noChangeArrowheads="1"/>
          </p:cNvSpPr>
          <p:nvPr/>
        </p:nvSpPr>
        <p:spPr bwMode="auto">
          <a:xfrm>
            <a:off x="1260475" y="56035"/>
            <a:ext cx="7392458" cy="43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Tough Message to Share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400" b="1" dirty="0">
              <a:solidFill>
                <a:srgbClr val="000099"/>
              </a:solidFill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Candara" pitchFamily="34" charset="0"/>
              </a:rPr>
              <a:t>State Your Path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 sz="2800" b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Candara" pitchFamily="34" charset="0"/>
              </a:rPr>
              <a:t>Share </a:t>
            </a:r>
            <a:r>
              <a:rPr lang="en-US" altLang="en-US" sz="2800" b="1" dirty="0">
                <a:solidFill>
                  <a:srgbClr val="0000CC"/>
                </a:solidFill>
                <a:latin typeface="Candara" pitchFamily="34" charset="0"/>
              </a:rPr>
              <a:t>your Facts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 sz="2800" b="1" dirty="0" smtClean="0">
                <a:solidFill>
                  <a:srgbClr val="660066"/>
                </a:solidFill>
                <a:latin typeface="Candara" pitchFamily="34" charset="0"/>
              </a:rPr>
              <a:t> Start </a:t>
            </a:r>
            <a:r>
              <a:rPr lang="en-US" altLang="en-US" sz="2800" b="1" dirty="0">
                <a:solidFill>
                  <a:srgbClr val="660066"/>
                </a:solidFill>
                <a:latin typeface="Candara" pitchFamily="34" charset="0"/>
              </a:rPr>
              <a:t>with least </a:t>
            </a:r>
            <a:r>
              <a:rPr lang="en-US" altLang="en-US" sz="2800" b="1" dirty="0" smtClean="0">
                <a:solidFill>
                  <a:srgbClr val="660066"/>
                </a:solidFill>
                <a:latin typeface="Candara" pitchFamily="34" charset="0"/>
              </a:rPr>
              <a:t>Controversial</a:t>
            </a:r>
            <a:endParaRPr lang="en-US" altLang="en-US" sz="2800" b="1" dirty="0">
              <a:solidFill>
                <a:srgbClr val="000099"/>
              </a:solidFill>
              <a:latin typeface="Candara" pitchFamily="34" charset="0"/>
            </a:endParaRP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 sz="2800" b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Candara" pitchFamily="34" charset="0"/>
              </a:rPr>
              <a:t>Tell </a:t>
            </a:r>
            <a:r>
              <a:rPr lang="en-US" altLang="en-US" sz="2800" b="1" dirty="0">
                <a:solidFill>
                  <a:srgbClr val="0000CC"/>
                </a:solidFill>
                <a:latin typeface="Candara" pitchFamily="34" charset="0"/>
              </a:rPr>
              <a:t>your Story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 sz="2800" b="1" dirty="0" smtClean="0">
                <a:solidFill>
                  <a:srgbClr val="660066"/>
                </a:solidFill>
                <a:latin typeface="Candara" pitchFamily="34" charset="0"/>
              </a:rPr>
              <a:t> The meanings </a:t>
            </a:r>
            <a:r>
              <a:rPr lang="en-US" altLang="en-US" sz="2800" b="1" dirty="0">
                <a:solidFill>
                  <a:srgbClr val="660066"/>
                </a:solidFill>
                <a:latin typeface="Candara" pitchFamily="34" charset="0"/>
              </a:rPr>
              <a:t>you are giving </a:t>
            </a:r>
            <a:r>
              <a:rPr lang="en-US" altLang="en-US" sz="2800" b="1" dirty="0" smtClean="0">
                <a:solidFill>
                  <a:srgbClr val="660066"/>
                </a:solidFill>
                <a:latin typeface="Candara" pitchFamily="34" charset="0"/>
              </a:rPr>
              <a:t>to the </a:t>
            </a:r>
            <a:r>
              <a:rPr lang="en-US" altLang="en-US" sz="2800" b="1" dirty="0">
                <a:solidFill>
                  <a:srgbClr val="660066"/>
                </a:solidFill>
                <a:latin typeface="Candara" pitchFamily="34" charset="0"/>
              </a:rPr>
              <a:t>facts.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 sz="2800" b="1" dirty="0" smtClean="0">
                <a:solidFill>
                  <a:srgbClr val="0000CC"/>
                </a:solidFill>
                <a:latin typeface="Candara" pitchFamily="34" charset="0"/>
              </a:rPr>
              <a:t> Ask </a:t>
            </a:r>
            <a:r>
              <a:rPr lang="en-US" altLang="en-US" sz="2800" b="1" dirty="0">
                <a:solidFill>
                  <a:srgbClr val="0000CC"/>
                </a:solidFill>
                <a:latin typeface="Candara" pitchFamily="34" charset="0"/>
              </a:rPr>
              <a:t>Others for their facts and </a:t>
            </a:r>
            <a:r>
              <a:rPr lang="en-US" altLang="en-US" sz="2800" b="1" dirty="0" smtClean="0">
                <a:solidFill>
                  <a:srgbClr val="0000CC"/>
                </a:solidFill>
                <a:latin typeface="Candara" pitchFamily="34" charset="0"/>
              </a:rPr>
              <a:t>Stories</a:t>
            </a:r>
            <a:endParaRPr lang="en-US" altLang="en-US" sz="2800" b="1" dirty="0">
              <a:solidFill>
                <a:srgbClr val="000099"/>
              </a:solidFill>
              <a:latin typeface="Candara" pitchFamily="34" charset="0"/>
            </a:endParaRP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 sz="2800" b="1" dirty="0" smtClean="0">
                <a:solidFill>
                  <a:srgbClr val="660066"/>
                </a:solidFill>
                <a:latin typeface="Candara" pitchFamily="34" charset="0"/>
              </a:rPr>
              <a:t> Dialogue </a:t>
            </a:r>
            <a:r>
              <a:rPr lang="en-US" altLang="en-US" sz="2800" b="1" dirty="0">
                <a:solidFill>
                  <a:srgbClr val="660066"/>
                </a:solidFill>
                <a:latin typeface="Candara" pitchFamily="34" charset="0"/>
              </a:rPr>
              <a:t>for </a:t>
            </a:r>
            <a:r>
              <a:rPr lang="en-US" altLang="en-US" sz="2800" b="1" dirty="0" smtClean="0">
                <a:solidFill>
                  <a:srgbClr val="660066"/>
                </a:solidFill>
                <a:latin typeface="Candara" pitchFamily="34" charset="0"/>
              </a:rPr>
              <a:t>Resolution</a:t>
            </a:r>
            <a:endParaRPr lang="en-US" altLang="en-US" sz="2800" b="1" dirty="0">
              <a:solidFill>
                <a:srgbClr val="660066"/>
              </a:solidFill>
              <a:latin typeface="Candara" pitchFamily="34" charset="0"/>
            </a:endParaRPr>
          </a:p>
        </p:txBody>
      </p:sp>
      <p:pic>
        <p:nvPicPr>
          <p:cNvPr id="4" name="Picture 4" descr="http://static.tumblr.com/xdjxzsi/Futm1mctd/stepping-st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6395" y="3848397"/>
            <a:ext cx="2708734" cy="113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9302138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tateofeternity.com/heralds_files/god%20ra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3803" y="564673"/>
            <a:ext cx="5334000" cy="4000501"/>
          </a:xfrm>
          <a:prstGeom prst="rect">
            <a:avLst/>
          </a:prstGeom>
          <a:noFill/>
        </p:spPr>
      </p:pic>
      <p:sp>
        <p:nvSpPr>
          <p:cNvPr id="72706" name="TextBox 3"/>
          <p:cNvSpPr txBox="1">
            <a:spLocks noChangeArrowheads="1"/>
          </p:cNvSpPr>
          <p:nvPr/>
        </p:nvSpPr>
        <p:spPr bwMode="auto">
          <a:xfrm>
            <a:off x="244475" y="10961"/>
            <a:ext cx="8662458" cy="67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Dialogue for Resolution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4475" y="416618"/>
            <a:ext cx="8662458" cy="42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Agree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800" b="1" dirty="0" smtClean="0">
                <a:solidFill>
                  <a:srgbClr val="000099"/>
                </a:solidFill>
                <a:latin typeface="Candara" pitchFamily="34" charset="0"/>
              </a:rPr>
              <a:t>When you do.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Apologize</a:t>
            </a:r>
            <a:endParaRPr lang="en-US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800" b="1" dirty="0" smtClean="0">
                <a:solidFill>
                  <a:srgbClr val="000099"/>
                </a:solidFill>
                <a:latin typeface="Candara" pitchFamily="34" charset="0"/>
              </a:rPr>
              <a:t>Quickly when appropriate.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Build </a:t>
            </a:r>
            <a:endParaRPr lang="en-US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800" b="1" dirty="0" smtClean="0">
                <a:solidFill>
                  <a:srgbClr val="000099"/>
                </a:solidFill>
                <a:latin typeface="Candara" pitchFamily="34" charset="0"/>
              </a:rPr>
              <a:t>If others leave things out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800" b="1" dirty="0" smtClean="0">
                <a:solidFill>
                  <a:srgbClr val="000099"/>
                </a:solidFill>
                <a:latin typeface="Candara" pitchFamily="34" charset="0"/>
              </a:rPr>
              <a:t>Agree where you do then Build…. (AND)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Compare</a:t>
            </a:r>
            <a:endParaRPr lang="en-US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When you differ significantly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Don’t suggest they are wrong. Compare the two Views.</a:t>
            </a:r>
            <a:endParaRPr lang="en-US" altLang="en-US" sz="1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53957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ateofeternity.com/heralds_files/god%20ra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3803" y="539274"/>
            <a:ext cx="5334000" cy="4000501"/>
          </a:xfrm>
          <a:prstGeom prst="rect">
            <a:avLst/>
          </a:prstGeom>
          <a:noFill/>
        </p:spPr>
      </p:pic>
      <p:sp>
        <p:nvSpPr>
          <p:cNvPr id="74754" name="TextBox 3"/>
          <p:cNvSpPr txBox="1">
            <a:spLocks noChangeArrowheads="1"/>
          </p:cNvSpPr>
          <p:nvPr/>
        </p:nvSpPr>
        <p:spPr bwMode="auto">
          <a:xfrm>
            <a:off x="292100" y="-34549"/>
            <a:ext cx="8559800" cy="668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Dialogue for Resolution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Mutual Purpose 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Pool of Shared Meaning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do I Really Want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Move Energy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Search for And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Watch for Safety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Active Listening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Contrasting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Candara" pitchFamily="34" charset="0"/>
              </a:rPr>
              <a:t>Share Your Path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Candara" pitchFamily="34" charset="0"/>
              </a:rPr>
              <a:t>Resolution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b="1" dirty="0">
                <a:solidFill>
                  <a:srgbClr val="000099"/>
                </a:solidFill>
                <a:latin typeface="Candar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610671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315913" y="667941"/>
            <a:ext cx="8534400" cy="413265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800">
              <a:latin typeface="Tahoma" charset="0"/>
            </a:endParaRPr>
          </a:p>
        </p:txBody>
      </p:sp>
      <p:grpSp>
        <p:nvGrpSpPr>
          <p:cNvPr id="68611" name="Group 10"/>
          <p:cNvGrpSpPr>
            <a:grpSpLocks/>
          </p:cNvGrpSpPr>
          <p:nvPr/>
        </p:nvGrpSpPr>
        <p:grpSpPr bwMode="auto">
          <a:xfrm>
            <a:off x="1494201" y="1468110"/>
            <a:ext cx="6284199" cy="2457662"/>
            <a:chOff x="2652713" y="2447013"/>
            <a:chExt cx="3657600" cy="2600925"/>
          </a:xfrm>
        </p:grpSpPr>
        <p:sp>
          <p:nvSpPr>
            <p:cNvPr id="68631" name="Oval 10"/>
            <p:cNvSpPr>
              <a:spLocks noChangeArrowheads="1"/>
            </p:cNvSpPr>
            <p:nvPr/>
          </p:nvSpPr>
          <p:spPr bwMode="auto">
            <a:xfrm>
              <a:off x="2652713" y="2447013"/>
              <a:ext cx="3657600" cy="260092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  <p:sp>
          <p:nvSpPr>
            <p:cNvPr id="68632" name="Oval 11"/>
            <p:cNvSpPr>
              <a:spLocks noChangeArrowheads="1"/>
            </p:cNvSpPr>
            <p:nvPr/>
          </p:nvSpPr>
          <p:spPr bwMode="auto">
            <a:xfrm>
              <a:off x="3233738" y="3001963"/>
              <a:ext cx="2514600" cy="14859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 sz="1800">
                <a:latin typeface="Tahoma" charset="0"/>
              </a:endParaRPr>
            </a:p>
          </p:txBody>
        </p:sp>
      </p:grpSp>
      <p:sp>
        <p:nvSpPr>
          <p:cNvPr id="68612" name="Rectangle 20"/>
          <p:cNvSpPr>
            <a:spLocks noChangeArrowheads="1"/>
          </p:cNvSpPr>
          <p:nvPr/>
        </p:nvSpPr>
        <p:spPr bwMode="auto">
          <a:xfrm>
            <a:off x="3008313" y="1922790"/>
            <a:ext cx="3200400" cy="141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697" tIns="44348" rIns="88697" bIns="44348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C"/>
                </a:solidFill>
                <a:latin typeface="Candara" pitchFamily="34" charset="0"/>
              </a:rPr>
              <a:t>Dialogue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000C"/>
                </a:solidFill>
                <a:latin typeface="Candara" pitchFamily="34" charset="0"/>
              </a:rPr>
              <a:t>For Resolution</a:t>
            </a:r>
          </a:p>
          <a:p>
            <a:pPr algn="ctr" eaLnBrk="1" hangingPunct="1"/>
            <a:r>
              <a:rPr lang="en-US" altLang="en-US" sz="1800" b="1" dirty="0">
                <a:solidFill>
                  <a:srgbClr val="00000C"/>
                </a:solidFill>
                <a:latin typeface="Candara" pitchFamily="34" charset="0"/>
              </a:rPr>
              <a:t>Pool of Shared Meaning</a:t>
            </a:r>
            <a:endParaRPr lang="en-US" altLang="en-US" sz="1800" b="1" dirty="0">
              <a:latin typeface="Candara" pitchFamily="34" charset="0"/>
            </a:endParaRPr>
          </a:p>
        </p:txBody>
      </p:sp>
      <p:sp>
        <p:nvSpPr>
          <p:cNvPr id="68613" name="TextBox 9"/>
          <p:cNvSpPr txBox="1">
            <a:spLocks noChangeArrowheads="1"/>
          </p:cNvSpPr>
          <p:nvPr/>
        </p:nvSpPr>
        <p:spPr bwMode="auto">
          <a:xfrm>
            <a:off x="3008313" y="1459296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Candara" pitchFamily="34" charset="0"/>
              </a:rPr>
              <a:t>Safety</a:t>
            </a:r>
          </a:p>
        </p:txBody>
      </p:sp>
      <p:sp>
        <p:nvSpPr>
          <p:cNvPr id="68614" name="TextBox 10"/>
          <p:cNvSpPr txBox="1">
            <a:spLocks noChangeArrowheads="1"/>
          </p:cNvSpPr>
          <p:nvPr/>
        </p:nvSpPr>
        <p:spPr bwMode="auto">
          <a:xfrm>
            <a:off x="1685926" y="637545"/>
            <a:ext cx="5319713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>
              <a:spcBef>
                <a:spcPts val="200"/>
              </a:spcBef>
            </a:pPr>
            <a:r>
              <a:rPr lang="en-US" altLang="en-US" b="1" u="sng" dirty="0">
                <a:solidFill>
                  <a:schemeClr val="bg1"/>
                </a:solidFill>
                <a:latin typeface="Candara" pitchFamily="34" charset="0"/>
              </a:rPr>
              <a:t>Silence</a:t>
            </a:r>
          </a:p>
          <a:p>
            <a:pPr lvl="1" algn="ctr" eaLnBrk="1" hangingPunct="1">
              <a:spcBef>
                <a:spcPts val="200"/>
              </a:spcBef>
            </a:pPr>
            <a:r>
              <a:rPr lang="en-US" altLang="en-US" b="1" dirty="0">
                <a:solidFill>
                  <a:schemeClr val="bg1"/>
                </a:solidFill>
                <a:latin typeface="Candara" pitchFamily="34" charset="0"/>
              </a:rPr>
              <a:t>Withdrawing, Avoiding, Masking</a:t>
            </a:r>
          </a:p>
        </p:txBody>
      </p:sp>
      <p:sp>
        <p:nvSpPr>
          <p:cNvPr id="68615" name="TextBox 11"/>
          <p:cNvSpPr txBox="1">
            <a:spLocks noChangeArrowheads="1"/>
          </p:cNvSpPr>
          <p:nvPr/>
        </p:nvSpPr>
        <p:spPr bwMode="auto">
          <a:xfrm>
            <a:off x="1685926" y="3922965"/>
            <a:ext cx="5319713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>
              <a:spcBef>
                <a:spcPts val="200"/>
              </a:spcBef>
            </a:pPr>
            <a:r>
              <a:rPr lang="en-US" altLang="en-US" b="1" dirty="0">
                <a:solidFill>
                  <a:schemeClr val="bg1"/>
                </a:solidFill>
                <a:latin typeface="Candara" pitchFamily="34" charset="0"/>
              </a:rPr>
              <a:t>Controlling, Labeling, Attacking</a:t>
            </a:r>
          </a:p>
          <a:p>
            <a:pPr lvl="1" algn="ctr" eaLnBrk="1" hangingPunct="1">
              <a:spcBef>
                <a:spcPts val="200"/>
              </a:spcBef>
            </a:pPr>
            <a:r>
              <a:rPr lang="en-US" altLang="en-US" b="1" u="sng" dirty="0">
                <a:solidFill>
                  <a:schemeClr val="bg1"/>
                </a:solidFill>
                <a:latin typeface="Candara" pitchFamily="34" charset="0"/>
              </a:rPr>
              <a:t>Violence</a:t>
            </a:r>
          </a:p>
        </p:txBody>
      </p:sp>
      <p:sp>
        <p:nvSpPr>
          <p:cNvPr id="68616" name="TextBox 12"/>
          <p:cNvSpPr txBox="1">
            <a:spLocks noChangeArrowheads="1"/>
          </p:cNvSpPr>
          <p:nvPr/>
        </p:nvSpPr>
        <p:spPr bwMode="auto">
          <a:xfrm>
            <a:off x="2971800" y="3409903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Candara" pitchFamily="34" charset="0"/>
              </a:rPr>
              <a:t>Safety</a:t>
            </a:r>
          </a:p>
        </p:txBody>
      </p:sp>
      <p:sp>
        <p:nvSpPr>
          <p:cNvPr id="68617" name="AutoShape 24"/>
          <p:cNvSpPr>
            <a:spLocks noChangeArrowheads="1"/>
          </p:cNvSpPr>
          <p:nvPr/>
        </p:nvSpPr>
        <p:spPr bwMode="auto">
          <a:xfrm>
            <a:off x="7010400" y="2457450"/>
            <a:ext cx="369888" cy="3333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800">
              <a:latin typeface="Tahoma" charset="0"/>
            </a:endParaRPr>
          </a:p>
        </p:txBody>
      </p:sp>
      <p:sp>
        <p:nvSpPr>
          <p:cNvPr id="68618" name="AutoShape 2"/>
          <p:cNvSpPr>
            <a:spLocks noChangeArrowheads="1"/>
          </p:cNvSpPr>
          <p:nvPr/>
        </p:nvSpPr>
        <p:spPr bwMode="auto">
          <a:xfrm>
            <a:off x="1" y="2036845"/>
            <a:ext cx="2492375" cy="1353741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Rectangle 17"/>
          <p:cNvSpPr>
            <a:spLocks noChangeArrowheads="1"/>
          </p:cNvSpPr>
          <p:nvPr/>
        </p:nvSpPr>
        <p:spPr bwMode="auto">
          <a:xfrm>
            <a:off x="82551" y="2323251"/>
            <a:ext cx="1266825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See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Hear  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Sense</a:t>
            </a:r>
          </a:p>
        </p:txBody>
      </p:sp>
      <p:sp>
        <p:nvSpPr>
          <p:cNvPr id="68620" name="Rectangle 18"/>
          <p:cNvSpPr>
            <a:spLocks noChangeArrowheads="1"/>
          </p:cNvSpPr>
          <p:nvPr/>
        </p:nvSpPr>
        <p:spPr bwMode="auto">
          <a:xfrm>
            <a:off x="565151" y="2562225"/>
            <a:ext cx="1266825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1400" b="1">
                <a:solidFill>
                  <a:srgbClr val="000099"/>
                </a:solidFill>
                <a:latin typeface="Candara" pitchFamily="34" charset="0"/>
              </a:rPr>
              <a:t>-Story</a:t>
            </a:r>
          </a:p>
        </p:txBody>
      </p:sp>
      <p:sp>
        <p:nvSpPr>
          <p:cNvPr id="68621" name="Rectangle 19"/>
          <p:cNvSpPr>
            <a:spLocks noChangeArrowheads="1"/>
          </p:cNvSpPr>
          <p:nvPr/>
        </p:nvSpPr>
        <p:spPr bwMode="auto">
          <a:xfrm>
            <a:off x="1436689" y="2570560"/>
            <a:ext cx="1266825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400" b="1">
                <a:solidFill>
                  <a:srgbClr val="000099"/>
                </a:solidFill>
                <a:latin typeface="Candara" pitchFamily="34" charset="0"/>
              </a:rPr>
              <a:t>-Feel</a:t>
            </a:r>
          </a:p>
        </p:txBody>
      </p:sp>
      <p:sp>
        <p:nvSpPr>
          <p:cNvPr id="68622" name="Rectangle 20"/>
          <p:cNvSpPr>
            <a:spLocks noChangeArrowheads="1"/>
          </p:cNvSpPr>
          <p:nvPr/>
        </p:nvSpPr>
        <p:spPr bwMode="auto">
          <a:xfrm>
            <a:off x="1905001" y="2562225"/>
            <a:ext cx="1268413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400" b="1">
                <a:solidFill>
                  <a:srgbClr val="000099"/>
                </a:solidFill>
                <a:latin typeface="Candara" pitchFamily="34" charset="0"/>
              </a:rPr>
              <a:t>-Act</a:t>
            </a:r>
          </a:p>
        </p:txBody>
      </p:sp>
      <p:sp>
        <p:nvSpPr>
          <p:cNvPr id="68623" name="AutoShape 2"/>
          <p:cNvSpPr>
            <a:spLocks noChangeArrowheads="1"/>
          </p:cNvSpPr>
          <p:nvPr/>
        </p:nvSpPr>
        <p:spPr bwMode="auto">
          <a:xfrm flipH="1">
            <a:off x="6805613" y="2055724"/>
            <a:ext cx="2492375" cy="134082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Rectangle 22"/>
          <p:cNvSpPr>
            <a:spLocks noChangeArrowheads="1"/>
          </p:cNvSpPr>
          <p:nvPr/>
        </p:nvSpPr>
        <p:spPr bwMode="auto">
          <a:xfrm>
            <a:off x="7983539" y="2302087"/>
            <a:ext cx="1266825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See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Hear  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Sense</a:t>
            </a:r>
          </a:p>
        </p:txBody>
      </p:sp>
      <p:sp>
        <p:nvSpPr>
          <p:cNvPr id="68625" name="Rectangle 23"/>
          <p:cNvSpPr>
            <a:spLocks noChangeArrowheads="1"/>
          </p:cNvSpPr>
          <p:nvPr/>
        </p:nvSpPr>
        <p:spPr bwMode="auto">
          <a:xfrm>
            <a:off x="7630682" y="2547719"/>
            <a:ext cx="884238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1400" b="1" dirty="0">
                <a:solidFill>
                  <a:srgbClr val="000099"/>
                </a:solidFill>
                <a:latin typeface="Candara" pitchFamily="34" charset="0"/>
              </a:rPr>
              <a:t>-Story</a:t>
            </a:r>
          </a:p>
        </p:txBody>
      </p:sp>
      <p:sp>
        <p:nvSpPr>
          <p:cNvPr id="68626" name="Rectangle 24"/>
          <p:cNvSpPr>
            <a:spLocks noChangeArrowheads="1"/>
          </p:cNvSpPr>
          <p:nvPr/>
        </p:nvSpPr>
        <p:spPr bwMode="auto">
          <a:xfrm>
            <a:off x="7327470" y="2552482"/>
            <a:ext cx="608012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400" b="1">
                <a:solidFill>
                  <a:srgbClr val="000099"/>
                </a:solidFill>
                <a:latin typeface="Candara" pitchFamily="34" charset="0"/>
              </a:rPr>
              <a:t>-Feel</a:t>
            </a:r>
          </a:p>
        </p:txBody>
      </p:sp>
      <p:sp>
        <p:nvSpPr>
          <p:cNvPr id="68627" name="Rectangle 25"/>
          <p:cNvSpPr>
            <a:spLocks noChangeArrowheads="1"/>
          </p:cNvSpPr>
          <p:nvPr/>
        </p:nvSpPr>
        <p:spPr bwMode="auto">
          <a:xfrm>
            <a:off x="6940120" y="2570341"/>
            <a:ext cx="581025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400" b="1" dirty="0" smtClean="0">
                <a:solidFill>
                  <a:srgbClr val="000099"/>
                </a:solidFill>
                <a:latin typeface="Candara" pitchFamily="34" charset="0"/>
              </a:rPr>
              <a:t>Act</a:t>
            </a:r>
            <a:endParaRPr lang="en-US" altLang="en-US" sz="1400" b="1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68628" name="Rectangle 26"/>
          <p:cNvSpPr>
            <a:spLocks noChangeArrowheads="1"/>
          </p:cNvSpPr>
          <p:nvPr/>
        </p:nvSpPr>
        <p:spPr bwMode="auto">
          <a:xfrm>
            <a:off x="1114426" y="2311441"/>
            <a:ext cx="1266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Candara" pitchFamily="34" charset="0"/>
              </a:rPr>
              <a:t>Me</a:t>
            </a:r>
          </a:p>
        </p:txBody>
      </p:sp>
      <p:sp>
        <p:nvSpPr>
          <p:cNvPr id="68629" name="Rectangle 27"/>
          <p:cNvSpPr>
            <a:spLocks noChangeArrowheads="1"/>
          </p:cNvSpPr>
          <p:nvPr/>
        </p:nvSpPr>
        <p:spPr bwMode="auto">
          <a:xfrm>
            <a:off x="7410451" y="2283790"/>
            <a:ext cx="1266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Candara" pitchFamily="34" charset="0"/>
              </a:rPr>
              <a:t>Others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08000" y="-73305"/>
            <a:ext cx="787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Communication for Resolution</a:t>
            </a:r>
            <a:endParaRPr lang="en-US" alt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8950"/>
            <a:ext cx="9144000" cy="10287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077"/>
            <a:ext cx="838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ine 21"/>
          <p:cNvSpPr>
            <a:spLocks noChangeShapeType="1"/>
          </p:cNvSpPr>
          <p:nvPr/>
        </p:nvSpPr>
        <p:spPr bwMode="auto">
          <a:xfrm flipV="1">
            <a:off x="3810000" y="2152650"/>
            <a:ext cx="152400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66" name="Line 22"/>
          <p:cNvSpPr>
            <a:spLocks noChangeShapeType="1"/>
          </p:cNvSpPr>
          <p:nvPr/>
        </p:nvSpPr>
        <p:spPr bwMode="auto">
          <a:xfrm>
            <a:off x="3810000" y="2152650"/>
            <a:ext cx="160020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3886200" y="203835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68" name="Line 24"/>
          <p:cNvSpPr>
            <a:spLocks noChangeShapeType="1"/>
          </p:cNvSpPr>
          <p:nvPr/>
        </p:nvSpPr>
        <p:spPr bwMode="auto">
          <a:xfrm flipV="1">
            <a:off x="5410200" y="2209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69" name="Line 25"/>
          <p:cNvSpPr>
            <a:spLocks noChangeShapeType="1"/>
          </p:cNvSpPr>
          <p:nvPr/>
        </p:nvSpPr>
        <p:spPr bwMode="auto">
          <a:xfrm>
            <a:off x="3962400" y="32385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sp>
        <p:nvSpPr>
          <p:cNvPr id="70" name="Line 26"/>
          <p:cNvSpPr>
            <a:spLocks noChangeShapeType="1"/>
          </p:cNvSpPr>
          <p:nvPr/>
        </p:nvSpPr>
        <p:spPr bwMode="auto">
          <a:xfrm flipV="1">
            <a:off x="3733800" y="2209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+mn-cs"/>
            </a:endParaRPr>
          </a:p>
        </p:txBody>
      </p:sp>
      <p:grpSp>
        <p:nvGrpSpPr>
          <p:cNvPr id="71" name="Group 27"/>
          <p:cNvGrpSpPr>
            <a:grpSpLocks/>
          </p:cNvGrpSpPr>
          <p:nvPr/>
        </p:nvGrpSpPr>
        <p:grpSpPr bwMode="auto">
          <a:xfrm>
            <a:off x="3505200" y="1924050"/>
            <a:ext cx="2133600" cy="1485900"/>
            <a:chOff x="1536" y="1248"/>
            <a:chExt cx="2688" cy="2544"/>
          </a:xfrm>
        </p:grpSpPr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1536" y="1248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73" name="Oval 29"/>
            <p:cNvSpPr>
              <a:spLocks noChangeArrowheads="1"/>
            </p:cNvSpPr>
            <p:nvPr/>
          </p:nvSpPr>
          <p:spPr bwMode="auto">
            <a:xfrm>
              <a:off x="3648" y="1248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74" name="Oval 30"/>
            <p:cNvSpPr>
              <a:spLocks noChangeArrowheads="1"/>
            </p:cNvSpPr>
            <p:nvPr/>
          </p:nvSpPr>
          <p:spPr bwMode="auto">
            <a:xfrm>
              <a:off x="1584" y="3264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75" name="Oval 31"/>
            <p:cNvSpPr>
              <a:spLocks noChangeArrowheads="1"/>
            </p:cNvSpPr>
            <p:nvPr/>
          </p:nvSpPr>
          <p:spPr bwMode="auto">
            <a:xfrm>
              <a:off x="3696" y="3264"/>
              <a:ext cx="528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  <p:sp>
          <p:nvSpPr>
            <p:cNvPr id="76" name="Oval 32"/>
            <p:cNvSpPr>
              <a:spLocks noChangeArrowheads="1"/>
            </p:cNvSpPr>
            <p:nvPr/>
          </p:nvSpPr>
          <p:spPr bwMode="auto">
            <a:xfrm>
              <a:off x="2640" y="2255"/>
              <a:ext cx="528" cy="53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4400">
                <a:solidFill>
                  <a:schemeClr val="tx2"/>
                </a:solidFill>
                <a:latin typeface="Times"/>
                <a:cs typeface="Arial" charset="0"/>
              </a:endParaRPr>
            </a:p>
            <a:p>
              <a:pPr algn="ctr">
                <a:defRPr/>
              </a:pPr>
              <a:endParaRPr lang="en-US" altLang="en-US">
                <a:latin typeface="Times"/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4825" y="1144012"/>
            <a:ext cx="824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Are the Foundation of All Economics</a:t>
            </a:r>
            <a:endParaRPr lang="en-US" sz="4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6" y="3534311"/>
            <a:ext cx="8715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Candara" panose="020E0502030303020204" pitchFamily="34" charset="0"/>
              </a:rPr>
              <a:t>Higher </a:t>
            </a:r>
            <a:r>
              <a:rPr lang="en-US" sz="40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Connectivity &amp; Functionality </a:t>
            </a:r>
            <a:r>
              <a:rPr lang="en-US" sz="4000" b="1" dirty="0">
                <a:solidFill>
                  <a:srgbClr val="0000FF"/>
                </a:solidFill>
                <a:latin typeface="Candara" panose="020E0502030303020204" pitchFamily="34" charset="0"/>
              </a:rPr>
              <a:t>= </a:t>
            </a:r>
            <a:endParaRPr lang="en-US" sz="4000" b="1" dirty="0" smtClean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Higher </a:t>
            </a:r>
            <a: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Economic Potential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95300" y="-38889"/>
            <a:ext cx="8229600" cy="1239039"/>
          </a:xfrm>
        </p:spPr>
        <p:txBody>
          <a:bodyPr/>
          <a:lstStyle/>
          <a:p>
            <a:r>
              <a:rPr lang="en-US" sz="9600" dirty="0" smtClean="0"/>
              <a:t>Relationships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359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micmalta.azurewebsites.net/Media/Default/BlogPost/blog/communicate.jpg"/>
          <p:cNvPicPr>
            <a:picLocks noChangeAspect="1" noChangeArrowheads="1"/>
          </p:cNvPicPr>
          <p:nvPr/>
        </p:nvPicPr>
        <p:blipFill>
          <a:blip r:embed="rId3" cstate="print"/>
          <a:srcRect l="4247" t="10003" b="12958"/>
          <a:stretch>
            <a:fillRect/>
          </a:stretch>
        </p:blipFill>
        <p:spPr bwMode="auto">
          <a:xfrm>
            <a:off x="3811836" y="3015865"/>
            <a:ext cx="4935340" cy="19830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025525" y="906328"/>
            <a:ext cx="70929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7200" b="1" dirty="0">
                <a:solidFill>
                  <a:srgbClr val="0000CC"/>
                </a:solidFill>
                <a:latin typeface="Candara" pitchFamily="34" charset="0"/>
              </a:rPr>
              <a:t>Empowered </a:t>
            </a:r>
          </a:p>
          <a:p>
            <a:pPr algn="ctr" eaLnBrk="1" hangingPunct="1"/>
            <a:r>
              <a:rPr lang="en-US" altLang="en-US" sz="7200" b="1" dirty="0">
                <a:solidFill>
                  <a:srgbClr val="0000CC"/>
                </a:solidFill>
                <a:latin typeface="Candara" pitchFamily="34" charset="0"/>
              </a:rPr>
              <a:t>Communication.1</a:t>
            </a:r>
          </a:p>
        </p:txBody>
      </p:sp>
    </p:spTree>
    <p:extLst>
      <p:ext uri="{BB962C8B-B14F-4D97-AF65-F5344CB8AC3E}">
        <p14:creationId xmlns:p14="http://schemas.microsoft.com/office/powerpoint/2010/main" val="8052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media02.hongkiat.com/effective-communications-designers/communication-pa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763" y="2493499"/>
            <a:ext cx="4762500" cy="216455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285875" y="237821"/>
            <a:ext cx="6546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7200" b="1">
                <a:solidFill>
                  <a:srgbClr val="000099"/>
                </a:solidFill>
                <a:latin typeface="Candara" pitchFamily="34" charset="0"/>
              </a:rPr>
              <a:t>Empowered Communication 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959473" y="2275411"/>
            <a:ext cx="72250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800" dirty="0"/>
              <a:t> </a:t>
            </a:r>
            <a:r>
              <a:rPr lang="en-US" altLang="en-US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Creates Results </a:t>
            </a:r>
          </a:p>
        </p:txBody>
      </p:sp>
    </p:spTree>
    <p:extLst>
      <p:ext uri="{BB962C8B-B14F-4D97-AF65-F5344CB8AC3E}">
        <p14:creationId xmlns:p14="http://schemas.microsoft.com/office/powerpoint/2010/main" val="2533745668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tateofeternity.com/heralds_files/god%20ra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476" y="799671"/>
            <a:ext cx="5334000" cy="4000501"/>
          </a:xfrm>
          <a:prstGeom prst="rect">
            <a:avLst/>
          </a:prstGeom>
          <a:noFill/>
        </p:spPr>
      </p:pic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517525" y="107870"/>
            <a:ext cx="8154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000099"/>
                </a:solidFill>
                <a:latin typeface="Candara" pitchFamily="34" charset="0"/>
              </a:rPr>
              <a:t>Empowered Communication</a:t>
            </a: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3301776" y="841397"/>
            <a:ext cx="2311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Requires</a:t>
            </a:r>
            <a:endParaRPr lang="en-US" altLang="en-US" sz="8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1924" name="Rectangle 2"/>
          <p:cNvSpPr>
            <a:spLocks noChangeArrowheads="1"/>
          </p:cNvSpPr>
          <p:nvPr/>
        </p:nvSpPr>
        <p:spPr bwMode="auto">
          <a:xfrm>
            <a:off x="1121693" y="1525957"/>
            <a:ext cx="667201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000099"/>
                </a:solidFill>
                <a:latin typeface="Candara" pitchFamily="34" charset="0"/>
              </a:rPr>
              <a:t>Active Listening</a:t>
            </a:r>
          </a:p>
          <a:p>
            <a:pPr algn="ctr"/>
            <a:r>
              <a:rPr lang="en-US" sz="5400" b="1" dirty="0">
                <a:solidFill>
                  <a:srgbClr val="000099"/>
                </a:solidFill>
                <a:latin typeface="Candara" pitchFamily="34" charset="0"/>
              </a:rPr>
              <a:t>Empowered Requests</a:t>
            </a:r>
          </a:p>
          <a:p>
            <a:pPr algn="ctr"/>
            <a:r>
              <a:rPr lang="en-US" sz="5400" b="1" dirty="0">
                <a:solidFill>
                  <a:srgbClr val="000099"/>
                </a:solidFill>
                <a:latin typeface="Candara" pitchFamily="34" charset="0"/>
              </a:rPr>
              <a:t>Empowered Promises</a:t>
            </a:r>
            <a:endParaRPr lang="en-US" sz="4800" b="1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80993"/>
      </p:ext>
    </p:extLst>
  </p:cSld>
  <p:clrMapOvr>
    <a:masterClrMapping/>
  </p:clrMapOvr>
  <p:transition advTm="135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managingamericans.com/pub/images/20121004110119_activeliste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729" y="2884798"/>
            <a:ext cx="4048125" cy="20145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298575" y="125017"/>
            <a:ext cx="6546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0099"/>
                </a:solidFill>
                <a:latin typeface="Candara" pitchFamily="34" charset="0"/>
              </a:rPr>
              <a:t>Empowered Communication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76200" y="954941"/>
            <a:ext cx="84518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sz="4800" b="1" dirty="0">
                <a:solidFill>
                  <a:srgbClr val="000099"/>
                </a:solidFill>
                <a:latin typeface="Candara" pitchFamily="34" charset="0"/>
              </a:rPr>
              <a:t>Active Listening</a:t>
            </a:r>
          </a:p>
          <a:p>
            <a:pPr algn="ctr" eaLnBrk="1" hangingPunct="1"/>
            <a:r>
              <a:rPr lang="en-US" altLang="en-US" sz="8000" b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altLang="en-US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"Clarity Brings </a:t>
            </a:r>
          </a:p>
          <a:p>
            <a:pPr algn="ctr" eaLnBrk="1" hangingPunct="1"/>
            <a:r>
              <a:rPr lang="en-US" altLang="en-US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Power."</a:t>
            </a:r>
            <a:endParaRPr lang="en-US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91714"/>
      </p:ext>
    </p:extLst>
  </p:cSld>
  <p:clrMapOvr>
    <a:masterClrMapping/>
  </p:clrMapOvr>
  <p:transition advTm="289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42230</TotalTime>
  <Words>989</Words>
  <Application>Microsoft Office PowerPoint</Application>
  <PresentationFormat>On-screen Show (16:9)</PresentationFormat>
  <Paragraphs>358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MS PGothic</vt:lpstr>
      <vt:lpstr>MS PGothic</vt:lpstr>
      <vt:lpstr>Arial</vt:lpstr>
      <vt:lpstr>Calibri</vt:lpstr>
      <vt:lpstr>Candara</vt:lpstr>
      <vt:lpstr>Tahoma</vt:lpstr>
      <vt:lpstr>Times</vt:lpstr>
      <vt:lpstr>Times New Roman</vt:lpstr>
      <vt:lpstr>Verdana</vt:lpstr>
      <vt:lpstr>Office Theme</vt:lpstr>
      <vt:lpstr>PowerPoint Presentation</vt:lpstr>
      <vt:lpstr>Breathing</vt:lpstr>
      <vt:lpstr>Five Islands</vt:lpstr>
      <vt:lpstr>Relationships</vt:lpstr>
      <vt:lpstr>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Solomon</dc:creator>
  <cp:lastModifiedBy>Diamond</cp:lastModifiedBy>
  <cp:revision>320</cp:revision>
  <cp:lastPrinted>2023-10-20T02:20:08Z</cp:lastPrinted>
  <dcterms:created xsi:type="dcterms:W3CDTF">2014-03-17T17:57:37Z</dcterms:created>
  <dcterms:modified xsi:type="dcterms:W3CDTF">2023-10-31T18:57:19Z</dcterms:modified>
</cp:coreProperties>
</file>